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82" d="100"/>
          <a:sy n="82" d="100"/>
        </p:scale>
        <p:origin x="462" y="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7/2/2026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7/2/2026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7/2/2026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7/2/2026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7/2/2026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7/2/2026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7/2/2026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7/2/2026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7/2/2026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7/2/2026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7/2/2026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7/2/2026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9FBF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ight Triangle 1"/>
          <p:cNvSpPr/>
          <p:nvPr/>
        </p:nvSpPr>
        <p:spPr>
          <a:xfrm rot="10800000">
            <a:off x="0" y="0"/>
            <a:ext cx="685800" cy="960120"/>
          </a:xfrm>
          <a:prstGeom prst="rtTriangle">
            <a:avLst/>
          </a:prstGeom>
          <a:solidFill>
            <a:srgbClr val="092D5A"/>
          </a:solidFill>
          <a:ln>
            <a:solidFill>
              <a:srgbClr val="092D5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sz="1200"/>
          </a:p>
        </p:txBody>
      </p:sp>
      <p:sp>
        <p:nvSpPr>
          <p:cNvPr id="3" name="Chevron 2"/>
          <p:cNvSpPr/>
          <p:nvPr/>
        </p:nvSpPr>
        <p:spPr>
          <a:xfrm>
            <a:off x="438912" y="164592"/>
            <a:ext cx="411480" cy="658368"/>
          </a:xfrm>
          <a:prstGeom prst="chevron">
            <a:avLst/>
          </a:prstGeom>
          <a:solidFill>
            <a:srgbClr val="1A8C9C"/>
          </a:solidFill>
          <a:ln>
            <a:solidFill>
              <a:srgbClr val="1A8C9C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sz="1200"/>
          </a:p>
        </p:txBody>
      </p:sp>
      <p:sp>
        <p:nvSpPr>
          <p:cNvPr id="4" name="Rounded Rectangle 3"/>
          <p:cNvSpPr/>
          <p:nvPr/>
        </p:nvSpPr>
        <p:spPr>
          <a:xfrm>
            <a:off x="10771632" y="109728"/>
            <a:ext cx="1261872" cy="822960"/>
          </a:xfrm>
          <a:prstGeom prst="roundRect">
            <a:avLst/>
          </a:prstGeom>
          <a:solidFill>
            <a:srgbClr val="092D5A"/>
          </a:solidFill>
          <a:ln>
            <a:solidFill>
              <a:srgbClr val="092D5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sz="1200"/>
          </a:p>
        </p:txBody>
      </p:sp>
      <p:sp>
        <p:nvSpPr>
          <p:cNvPr id="5" name="TextBox 4"/>
          <p:cNvSpPr txBox="1"/>
          <p:nvPr/>
        </p:nvSpPr>
        <p:spPr>
          <a:xfrm>
            <a:off x="10997321" y="274320"/>
            <a:ext cx="792205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rtl="1">
              <a:defRPr sz="1300" b="1">
                <a:solidFill>
                  <a:srgbClr val="FFFFFF"/>
                </a:solidFill>
                <a:latin typeface="Arial"/>
              </a:defRPr>
            </a:pPr>
            <a:r>
              <a:rPr sz="1200"/>
              <a:t>Nominal</a:t>
            </a:r>
            <a:br>
              <a:rPr sz="1200"/>
            </a:br>
            <a:r>
              <a:rPr sz="1200"/>
              <a:t>Data</a:t>
            </a:r>
          </a:p>
        </p:txBody>
      </p:sp>
      <p:cxnSp>
        <p:nvCxnSpPr>
          <p:cNvPr id="6" name="Connector 5"/>
          <p:cNvCxnSpPr/>
          <p:nvPr/>
        </p:nvCxnSpPr>
        <p:spPr>
          <a:xfrm>
            <a:off x="0" y="987552"/>
            <a:ext cx="12191695" cy="0"/>
          </a:xfrm>
          <a:prstGeom prst="line">
            <a:avLst/>
          </a:prstGeom>
          <a:ln w="16510">
            <a:solidFill>
              <a:srgbClr val="092D5A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4715608" y="45720"/>
            <a:ext cx="2638863" cy="276999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rtl="1">
              <a:defRPr sz="2400" b="1">
                <a:solidFill>
                  <a:srgbClr val="092D5A"/>
                </a:solidFill>
                <a:latin typeface="Arial"/>
              </a:defRPr>
            </a:pPr>
            <a:r>
              <a:rPr sz="1200"/>
              <a:t>درخت تصمیم انتخاب آزمون برای داده‌های اسمی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335278" y="475488"/>
            <a:ext cx="3353803" cy="276999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rtl="1">
              <a:defRPr sz="1300">
                <a:solidFill>
                  <a:srgbClr val="575C63"/>
                </a:solidFill>
                <a:latin typeface="Times New Roman"/>
              </a:defRPr>
            </a:pPr>
            <a:r>
              <a:rPr sz="1200"/>
              <a:t>Nominal data: statistical test selection decision tree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3840480" y="1143000"/>
            <a:ext cx="4480560" cy="457200"/>
          </a:xfrm>
          <a:prstGeom prst="roundRect">
            <a:avLst/>
          </a:prstGeom>
          <a:solidFill>
            <a:srgbClr val="092D5A"/>
          </a:solidFill>
          <a:ln w="15240">
            <a:solidFill>
              <a:srgbClr val="092D5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45720" rIns="45720" rtlCol="0" anchor="ctr"/>
          <a:lstStyle/>
          <a:p>
            <a:pPr algn="ctr" rtl="1">
              <a:defRPr sz="1500" b="1">
                <a:solidFill>
                  <a:srgbClr val="FFFFFF"/>
                </a:solidFill>
                <a:latin typeface="Arial"/>
              </a:defRPr>
            </a:pPr>
            <a:r>
              <a:rPr sz="1200" dirty="0" err="1"/>
              <a:t>شروع</a:t>
            </a:r>
            <a:r>
              <a:rPr sz="1200" dirty="0"/>
              <a:t>: </a:t>
            </a:r>
            <a:r>
              <a:rPr sz="1200" dirty="0" err="1"/>
              <a:t>سطح</a:t>
            </a:r>
            <a:r>
              <a:rPr sz="1200" dirty="0"/>
              <a:t> </a:t>
            </a:r>
            <a:r>
              <a:rPr sz="1200" dirty="0" err="1"/>
              <a:t>سنجش</a:t>
            </a:r>
            <a:r>
              <a:rPr sz="1200" dirty="0"/>
              <a:t> </a:t>
            </a:r>
            <a:r>
              <a:rPr sz="1200" dirty="0" err="1"/>
              <a:t>متغیرها</a:t>
            </a:r>
            <a:r>
              <a:rPr sz="1200" dirty="0"/>
              <a:t> </a:t>
            </a:r>
            <a:r>
              <a:rPr sz="1200" dirty="0" err="1"/>
              <a:t>اسمی</a:t>
            </a:r>
            <a:r>
              <a:rPr sz="1200" dirty="0"/>
              <a:t> </a:t>
            </a:r>
            <a:r>
              <a:rPr sz="1200" dirty="0" err="1"/>
              <a:t>است</a:t>
            </a:r>
            <a:endParaRPr sz="1200" dirty="0"/>
          </a:p>
          <a:p>
            <a:pPr algn="ctr" rtl="1">
              <a:defRPr sz="1500" b="1">
                <a:solidFill>
                  <a:srgbClr val="FFFFFF"/>
                </a:solidFill>
                <a:latin typeface="Arial"/>
              </a:defRPr>
            </a:pPr>
            <a:r>
              <a:rPr sz="1200" dirty="0"/>
              <a:t>(</a:t>
            </a:r>
            <a:r>
              <a:rPr sz="1200" dirty="0" err="1"/>
              <a:t>طبقه‌ای</a:t>
            </a:r>
            <a:r>
              <a:rPr sz="1200" dirty="0"/>
              <a:t>، </a:t>
            </a:r>
            <a:r>
              <a:rPr sz="1200" dirty="0" err="1"/>
              <a:t>بدون</a:t>
            </a:r>
            <a:r>
              <a:rPr sz="1200" dirty="0"/>
              <a:t> </a:t>
            </a:r>
            <a:r>
              <a:rPr sz="1200" dirty="0" err="1"/>
              <a:t>ترتیب</a:t>
            </a:r>
            <a:r>
              <a:rPr sz="1200" dirty="0"/>
              <a:t> و </a:t>
            </a:r>
            <a:r>
              <a:rPr sz="1200" dirty="0" err="1"/>
              <a:t>فاصله</a:t>
            </a:r>
            <a:r>
              <a:rPr sz="1200" dirty="0"/>
              <a:t> </a:t>
            </a:r>
            <a:r>
              <a:rPr sz="1200" dirty="0" err="1"/>
              <a:t>عددی</a:t>
            </a:r>
            <a:r>
              <a:rPr sz="1200" dirty="0"/>
              <a:t>)</a:t>
            </a:r>
          </a:p>
        </p:txBody>
      </p:sp>
      <p:cxnSp>
        <p:nvCxnSpPr>
          <p:cNvPr id="10" name="Connector 9"/>
          <p:cNvCxnSpPr/>
          <p:nvPr/>
        </p:nvCxnSpPr>
        <p:spPr>
          <a:xfrm>
            <a:off x="6080760" y="1600200"/>
            <a:ext cx="0" cy="301752"/>
          </a:xfrm>
          <a:prstGeom prst="line">
            <a:avLst/>
          </a:prstGeom>
          <a:ln w="25400">
            <a:solidFill>
              <a:srgbClr val="193C69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Rounded Rectangle 10"/>
          <p:cNvSpPr/>
          <p:nvPr/>
        </p:nvSpPr>
        <p:spPr>
          <a:xfrm>
            <a:off x="3246120" y="1901952"/>
            <a:ext cx="5669280" cy="502920"/>
          </a:xfrm>
          <a:prstGeom prst="roundRect">
            <a:avLst/>
          </a:prstGeom>
          <a:solidFill>
            <a:srgbClr val="FFFFFF"/>
          </a:solidFill>
          <a:ln w="15240">
            <a:solidFill>
              <a:srgbClr val="193C6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45720" rIns="45720" rtlCol="0" anchor="ctr"/>
          <a:lstStyle/>
          <a:p>
            <a:pPr algn="ctr" rtl="1">
              <a:defRPr sz="1600" b="1">
                <a:solidFill>
                  <a:srgbClr val="1E1E1E"/>
                </a:solidFill>
                <a:latin typeface="Arial"/>
              </a:defRPr>
            </a:pPr>
            <a:r>
              <a:rPr sz="1200"/>
              <a:t>چند متغیر اسمی در تحلیل دارید؟</a:t>
            </a:r>
          </a:p>
        </p:txBody>
      </p:sp>
      <p:cxnSp>
        <p:nvCxnSpPr>
          <p:cNvPr id="12" name="Connector 11"/>
          <p:cNvCxnSpPr/>
          <p:nvPr/>
        </p:nvCxnSpPr>
        <p:spPr>
          <a:xfrm flipH="1">
            <a:off x="1828800" y="2157984"/>
            <a:ext cx="1417320" cy="0"/>
          </a:xfrm>
          <a:prstGeom prst="line">
            <a:avLst/>
          </a:prstGeom>
          <a:ln w="15240">
            <a:solidFill>
              <a:srgbClr val="193C69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Connector 12"/>
          <p:cNvCxnSpPr/>
          <p:nvPr/>
        </p:nvCxnSpPr>
        <p:spPr>
          <a:xfrm>
            <a:off x="1828800" y="2157984"/>
            <a:ext cx="0" cy="585216"/>
          </a:xfrm>
          <a:prstGeom prst="line">
            <a:avLst/>
          </a:prstGeom>
          <a:ln w="25400">
            <a:solidFill>
              <a:srgbClr val="193C69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Rectangle 13"/>
          <p:cNvSpPr/>
          <p:nvPr/>
        </p:nvSpPr>
        <p:spPr>
          <a:xfrm>
            <a:off x="1481328" y="1901952"/>
            <a:ext cx="411480" cy="237744"/>
          </a:xfrm>
          <a:prstGeom prst="rect">
            <a:avLst/>
          </a:prstGeom>
          <a:solidFill>
            <a:srgbClr val="F9FBFD"/>
          </a:solidFill>
          <a:ln w="15240">
            <a:solidFill>
              <a:srgbClr val="F9FBFD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45720" rIns="45720" rtlCol="0" anchor="ctr"/>
          <a:lstStyle/>
          <a:p>
            <a:pPr algn="ctr" rtl="1">
              <a:defRPr sz="1200" b="1">
                <a:solidFill>
                  <a:srgbClr val="1F5B9A"/>
                </a:solidFill>
                <a:latin typeface="Arial"/>
              </a:defRPr>
            </a:pPr>
            <a:r>
              <a:rPr sz="1200"/>
              <a:t>یک</a:t>
            </a:r>
          </a:p>
        </p:txBody>
      </p:sp>
      <p:cxnSp>
        <p:nvCxnSpPr>
          <p:cNvPr id="15" name="Connector 14"/>
          <p:cNvCxnSpPr/>
          <p:nvPr/>
        </p:nvCxnSpPr>
        <p:spPr>
          <a:xfrm>
            <a:off x="8915400" y="2157984"/>
            <a:ext cx="1463040" cy="0"/>
          </a:xfrm>
          <a:prstGeom prst="line">
            <a:avLst/>
          </a:prstGeom>
          <a:ln w="15240">
            <a:solidFill>
              <a:srgbClr val="193C69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" name="Connector 15"/>
          <p:cNvCxnSpPr/>
          <p:nvPr/>
        </p:nvCxnSpPr>
        <p:spPr>
          <a:xfrm>
            <a:off x="10378440" y="2157984"/>
            <a:ext cx="0" cy="585216"/>
          </a:xfrm>
          <a:prstGeom prst="line">
            <a:avLst/>
          </a:prstGeom>
          <a:ln w="25400">
            <a:solidFill>
              <a:srgbClr val="193C69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" name="Rectangle 16"/>
          <p:cNvSpPr/>
          <p:nvPr/>
        </p:nvSpPr>
        <p:spPr>
          <a:xfrm>
            <a:off x="10149840" y="1901952"/>
            <a:ext cx="411480" cy="237744"/>
          </a:xfrm>
          <a:prstGeom prst="rect">
            <a:avLst/>
          </a:prstGeom>
          <a:solidFill>
            <a:srgbClr val="F9FBFD"/>
          </a:solidFill>
          <a:ln w="15240">
            <a:solidFill>
              <a:srgbClr val="F9FBFD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45720" rIns="45720" rtlCol="0" anchor="ctr"/>
          <a:lstStyle/>
          <a:p>
            <a:pPr algn="ctr" rtl="1">
              <a:defRPr sz="1200" b="1">
                <a:solidFill>
                  <a:srgbClr val="1A8C9C"/>
                </a:solidFill>
                <a:latin typeface="Arial"/>
              </a:defRPr>
            </a:pPr>
            <a:r>
              <a:rPr sz="1200"/>
              <a:t>دو</a:t>
            </a:r>
          </a:p>
        </p:txBody>
      </p:sp>
      <p:sp>
        <p:nvSpPr>
          <p:cNvPr id="18" name="Rounded Rectangle 17"/>
          <p:cNvSpPr/>
          <p:nvPr/>
        </p:nvSpPr>
        <p:spPr>
          <a:xfrm>
            <a:off x="594360" y="2743200"/>
            <a:ext cx="2468880" cy="502920"/>
          </a:xfrm>
          <a:prstGeom prst="roundRect">
            <a:avLst/>
          </a:prstGeom>
          <a:solidFill>
            <a:srgbClr val="1F5B9A"/>
          </a:solidFill>
          <a:ln w="15240">
            <a:solidFill>
              <a:srgbClr val="1F5B9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45720" rIns="45720" rtlCol="0" anchor="ctr"/>
          <a:lstStyle/>
          <a:p>
            <a:pPr algn="ctr" rtl="1">
              <a:defRPr sz="1350" b="1">
                <a:solidFill>
                  <a:srgbClr val="FFFFFF"/>
                </a:solidFill>
                <a:latin typeface="Arial"/>
              </a:defRPr>
            </a:pPr>
            <a:r>
              <a:rPr sz="1200"/>
              <a:t>یک متغیر اسمی</a:t>
            </a:r>
          </a:p>
          <a:p>
            <a:pPr algn="ctr" rtl="1">
              <a:defRPr sz="1350" b="1">
                <a:solidFill>
                  <a:srgbClr val="FFFFFF"/>
                </a:solidFill>
                <a:latin typeface="Arial"/>
              </a:defRPr>
            </a:pPr>
            <a:r>
              <a:rPr sz="1200"/>
              <a:t>مقایسه با توزیع مورد انتظار</a:t>
            </a:r>
          </a:p>
        </p:txBody>
      </p:sp>
      <p:cxnSp>
        <p:nvCxnSpPr>
          <p:cNvPr id="19" name="Connector 18"/>
          <p:cNvCxnSpPr/>
          <p:nvPr/>
        </p:nvCxnSpPr>
        <p:spPr>
          <a:xfrm>
            <a:off x="1828800" y="3246120"/>
            <a:ext cx="0" cy="457200"/>
          </a:xfrm>
          <a:prstGeom prst="line">
            <a:avLst/>
          </a:prstGeom>
          <a:ln w="25400">
            <a:solidFill>
              <a:srgbClr val="193C69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0" name="Rounded Rectangle 19"/>
          <p:cNvSpPr/>
          <p:nvPr/>
        </p:nvSpPr>
        <p:spPr>
          <a:xfrm>
            <a:off x="502920" y="3703320"/>
            <a:ext cx="2651760" cy="658368"/>
          </a:xfrm>
          <a:prstGeom prst="roundRect">
            <a:avLst/>
          </a:prstGeom>
          <a:solidFill>
            <a:srgbClr val="EBF2FD"/>
          </a:solidFill>
          <a:ln w="15240">
            <a:solidFill>
              <a:srgbClr val="1F5B9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45720" rIns="45720" rtlCol="0" anchor="ctr"/>
          <a:lstStyle/>
          <a:p>
            <a:pPr algn="ctr" rtl="1">
              <a:defRPr sz="1320" b="1">
                <a:solidFill>
                  <a:srgbClr val="1E1E1E"/>
                </a:solidFill>
                <a:latin typeface="Arial"/>
              </a:defRPr>
            </a:pPr>
            <a:r>
              <a:rPr sz="1200"/>
              <a:t>Chi-Square Goodness-of-Fit</a:t>
            </a:r>
          </a:p>
          <a:p>
            <a:pPr algn="ctr" rtl="1">
              <a:defRPr sz="1320" b="1">
                <a:solidFill>
                  <a:srgbClr val="1E1E1E"/>
                </a:solidFill>
                <a:latin typeface="Arial"/>
              </a:defRPr>
            </a:pPr>
            <a:r>
              <a:rPr sz="1200"/>
              <a:t>آزمون برازش کای‌دو</a:t>
            </a:r>
          </a:p>
        </p:txBody>
      </p:sp>
      <p:sp>
        <p:nvSpPr>
          <p:cNvPr id="21" name="Rounded Rectangle 20"/>
          <p:cNvSpPr/>
          <p:nvPr/>
        </p:nvSpPr>
        <p:spPr>
          <a:xfrm>
            <a:off x="502920" y="4462272"/>
            <a:ext cx="2651760" cy="676656"/>
          </a:xfrm>
          <a:prstGeom prst="roundRect">
            <a:avLst/>
          </a:prstGeom>
          <a:solidFill>
            <a:srgbClr val="FFFFFF"/>
          </a:solidFill>
          <a:ln w="15240">
            <a:solidFill>
              <a:srgbClr val="1F5B9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45720" rIns="45720" rtlCol="0" anchor="ctr"/>
          <a:lstStyle/>
          <a:p>
            <a:pPr algn="ctr" rtl="1">
              <a:defRPr sz="1150" b="0">
                <a:solidFill>
                  <a:srgbClr val="1E1E1E"/>
                </a:solidFill>
                <a:latin typeface="Arial"/>
              </a:defRPr>
            </a:pPr>
            <a:r>
              <a:rPr sz="1200"/>
              <a:t>اگر فراوانی‌های مورد انتظار کم باشند:</a:t>
            </a:r>
          </a:p>
          <a:p>
            <a:pPr algn="ctr" rtl="1">
              <a:defRPr sz="1150" b="0">
                <a:solidFill>
                  <a:srgbClr val="1E1E1E"/>
                </a:solidFill>
                <a:latin typeface="Arial"/>
              </a:defRPr>
            </a:pPr>
            <a:r>
              <a:rPr sz="1200"/>
              <a:t>ادغام طبقات، آزمون دقیق/Monte Carlo</a:t>
            </a:r>
          </a:p>
        </p:txBody>
      </p:sp>
      <p:sp>
        <p:nvSpPr>
          <p:cNvPr id="22" name="Rounded Rectangle 21"/>
          <p:cNvSpPr/>
          <p:nvPr/>
        </p:nvSpPr>
        <p:spPr>
          <a:xfrm>
            <a:off x="9098280" y="2743200"/>
            <a:ext cx="2560320" cy="502920"/>
          </a:xfrm>
          <a:prstGeom prst="roundRect">
            <a:avLst/>
          </a:prstGeom>
          <a:solidFill>
            <a:srgbClr val="1A8C9C"/>
          </a:solidFill>
          <a:ln w="15240">
            <a:solidFill>
              <a:srgbClr val="1A8C9C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45720" rIns="45720" rtlCol="0" anchor="ctr"/>
          <a:lstStyle/>
          <a:p>
            <a:pPr algn="ctr" rtl="1">
              <a:defRPr sz="1350" b="1">
                <a:solidFill>
                  <a:srgbClr val="FFFFFF"/>
                </a:solidFill>
                <a:latin typeface="Arial"/>
              </a:defRPr>
            </a:pPr>
            <a:r>
              <a:rPr sz="1200"/>
              <a:t>دو متغیر اسمی</a:t>
            </a:r>
          </a:p>
          <a:p>
            <a:pPr algn="ctr" rtl="1">
              <a:defRPr sz="1350" b="1">
                <a:solidFill>
                  <a:srgbClr val="FFFFFF"/>
                </a:solidFill>
                <a:latin typeface="Arial"/>
              </a:defRPr>
            </a:pPr>
            <a:r>
              <a:rPr sz="1200"/>
              <a:t>نوع طراحی مطالعه؟</a:t>
            </a:r>
          </a:p>
        </p:txBody>
      </p:sp>
      <p:cxnSp>
        <p:nvCxnSpPr>
          <p:cNvPr id="23" name="Connector 22"/>
          <p:cNvCxnSpPr/>
          <p:nvPr/>
        </p:nvCxnSpPr>
        <p:spPr>
          <a:xfrm>
            <a:off x="10378440" y="3246120"/>
            <a:ext cx="0" cy="338328"/>
          </a:xfrm>
          <a:prstGeom prst="line">
            <a:avLst/>
          </a:prstGeom>
          <a:ln w="25400">
            <a:solidFill>
              <a:srgbClr val="193C69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4" name="Rounded Rectangle 23"/>
          <p:cNvSpPr/>
          <p:nvPr/>
        </p:nvSpPr>
        <p:spPr>
          <a:xfrm>
            <a:off x="8869680" y="3584448"/>
            <a:ext cx="1737358" cy="420620"/>
          </a:xfrm>
          <a:prstGeom prst="roundRect">
            <a:avLst/>
          </a:prstGeom>
          <a:solidFill>
            <a:srgbClr val="FFFFFF"/>
          </a:solidFill>
          <a:ln w="15240">
            <a:solidFill>
              <a:srgbClr val="193C6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45720" rIns="45720" rtlCol="0" anchor="ctr"/>
          <a:lstStyle/>
          <a:p>
            <a:pPr algn="ctr" rtl="1">
              <a:defRPr sz="1500" b="1">
                <a:solidFill>
                  <a:srgbClr val="1E1E1E"/>
                </a:solidFill>
                <a:latin typeface="Arial"/>
              </a:defRPr>
            </a:pPr>
            <a:r>
              <a:rPr sz="1200"/>
              <a:t>آیا مشاهدات مستقل‌اند؟</a:t>
            </a:r>
          </a:p>
        </p:txBody>
      </p:sp>
      <p:cxnSp>
        <p:nvCxnSpPr>
          <p:cNvPr id="25" name="Connector 24"/>
          <p:cNvCxnSpPr/>
          <p:nvPr/>
        </p:nvCxnSpPr>
        <p:spPr>
          <a:xfrm flipH="1">
            <a:off x="7635240" y="3822191"/>
            <a:ext cx="1234440" cy="0"/>
          </a:xfrm>
          <a:prstGeom prst="line">
            <a:avLst/>
          </a:prstGeom>
          <a:ln w="15240">
            <a:solidFill>
              <a:srgbClr val="193C69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6" name="Connector 25"/>
          <p:cNvCxnSpPr/>
          <p:nvPr/>
        </p:nvCxnSpPr>
        <p:spPr>
          <a:xfrm>
            <a:off x="7635240" y="3822191"/>
            <a:ext cx="0" cy="585217"/>
          </a:xfrm>
          <a:prstGeom prst="line">
            <a:avLst/>
          </a:prstGeom>
          <a:ln w="25400">
            <a:solidFill>
              <a:srgbClr val="193C69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7" name="Rectangle 26"/>
          <p:cNvSpPr/>
          <p:nvPr/>
        </p:nvSpPr>
        <p:spPr>
          <a:xfrm>
            <a:off x="8115298" y="3507075"/>
            <a:ext cx="411480" cy="237744"/>
          </a:xfrm>
          <a:prstGeom prst="rect">
            <a:avLst/>
          </a:prstGeom>
          <a:solidFill>
            <a:srgbClr val="F9FBFD"/>
          </a:solidFill>
          <a:ln w="15240">
            <a:solidFill>
              <a:srgbClr val="F9FBFD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45720" rIns="45720" rtlCol="0" anchor="ctr"/>
          <a:lstStyle/>
          <a:p>
            <a:pPr algn="ctr" rtl="1">
              <a:defRPr sz="1200" b="1">
                <a:solidFill>
                  <a:srgbClr val="C4302B"/>
                </a:solidFill>
                <a:latin typeface="Arial"/>
              </a:defRPr>
            </a:pPr>
            <a:r>
              <a:rPr sz="1200"/>
              <a:t>خیر</a:t>
            </a:r>
          </a:p>
        </p:txBody>
      </p:sp>
      <p:cxnSp>
        <p:nvCxnSpPr>
          <p:cNvPr id="28" name="Connector 27"/>
          <p:cNvCxnSpPr>
            <a:cxnSpLocks/>
            <a:endCxn id="24" idx="3"/>
          </p:cNvCxnSpPr>
          <p:nvPr/>
        </p:nvCxnSpPr>
        <p:spPr>
          <a:xfrm flipH="1" flipV="1">
            <a:off x="10607038" y="3794758"/>
            <a:ext cx="1280162" cy="27433"/>
          </a:xfrm>
          <a:prstGeom prst="line">
            <a:avLst/>
          </a:prstGeom>
          <a:ln w="15240">
            <a:solidFill>
              <a:srgbClr val="193C69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9" name="Connector 28"/>
          <p:cNvCxnSpPr>
            <a:cxnSpLocks/>
          </p:cNvCxnSpPr>
          <p:nvPr/>
        </p:nvCxnSpPr>
        <p:spPr>
          <a:xfrm flipH="1">
            <a:off x="11658600" y="3822191"/>
            <a:ext cx="228600" cy="585217"/>
          </a:xfrm>
          <a:prstGeom prst="line">
            <a:avLst/>
          </a:prstGeom>
          <a:ln w="25400">
            <a:solidFill>
              <a:srgbClr val="193C69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0" name="Rectangle 29"/>
          <p:cNvSpPr/>
          <p:nvPr/>
        </p:nvSpPr>
        <p:spPr>
          <a:xfrm>
            <a:off x="11361420" y="3390782"/>
            <a:ext cx="411480" cy="237744"/>
          </a:xfrm>
          <a:prstGeom prst="rect">
            <a:avLst/>
          </a:prstGeom>
          <a:solidFill>
            <a:srgbClr val="F9FBFD"/>
          </a:solidFill>
          <a:ln w="15240">
            <a:solidFill>
              <a:srgbClr val="F9FBFD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45720" rIns="45720" rtlCol="0" anchor="ctr"/>
          <a:lstStyle/>
          <a:p>
            <a:pPr algn="ctr" rtl="1">
              <a:defRPr sz="1200" b="1">
                <a:solidFill>
                  <a:srgbClr val="258044"/>
                </a:solidFill>
                <a:latin typeface="Arial"/>
              </a:defRPr>
            </a:pPr>
            <a:r>
              <a:rPr sz="1200" dirty="0" err="1"/>
              <a:t>بله</a:t>
            </a:r>
            <a:endParaRPr sz="1200" dirty="0"/>
          </a:p>
        </p:txBody>
      </p:sp>
      <p:sp>
        <p:nvSpPr>
          <p:cNvPr id="31" name="Rounded Rectangle 30"/>
          <p:cNvSpPr/>
          <p:nvPr/>
        </p:nvSpPr>
        <p:spPr>
          <a:xfrm>
            <a:off x="10515599" y="4151376"/>
            <a:ext cx="1600200" cy="502920"/>
          </a:xfrm>
          <a:prstGeom prst="roundRect">
            <a:avLst/>
          </a:prstGeom>
          <a:solidFill>
            <a:srgbClr val="FFFFFF"/>
          </a:solidFill>
          <a:ln w="15240">
            <a:solidFill>
              <a:srgbClr val="193C6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45720" rIns="45720" rtlCol="0" anchor="ctr"/>
          <a:lstStyle/>
          <a:p>
            <a:pPr algn="ctr" rtl="1">
              <a:defRPr sz="1350" b="1">
                <a:solidFill>
                  <a:srgbClr val="1E1E1E"/>
                </a:solidFill>
                <a:latin typeface="Arial"/>
              </a:defRPr>
            </a:pPr>
            <a:r>
              <a:rPr sz="1200" dirty="0" err="1"/>
              <a:t>جدول</a:t>
            </a:r>
            <a:r>
              <a:rPr sz="1200" dirty="0"/>
              <a:t> ۲×۲؟</a:t>
            </a:r>
          </a:p>
        </p:txBody>
      </p:sp>
      <p:cxnSp>
        <p:nvCxnSpPr>
          <p:cNvPr id="32" name="Connector 31"/>
          <p:cNvCxnSpPr>
            <a:cxnSpLocks/>
            <a:stCxn id="31" idx="1"/>
          </p:cNvCxnSpPr>
          <p:nvPr/>
        </p:nvCxnSpPr>
        <p:spPr>
          <a:xfrm flipH="1">
            <a:off x="9235440" y="4402836"/>
            <a:ext cx="1280159" cy="324612"/>
          </a:xfrm>
          <a:prstGeom prst="line">
            <a:avLst/>
          </a:prstGeom>
          <a:ln w="15240">
            <a:solidFill>
              <a:srgbClr val="193C69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3" name="Connector 32"/>
          <p:cNvCxnSpPr/>
          <p:nvPr/>
        </p:nvCxnSpPr>
        <p:spPr>
          <a:xfrm>
            <a:off x="9235440" y="4645152"/>
            <a:ext cx="0" cy="585216"/>
          </a:xfrm>
          <a:prstGeom prst="line">
            <a:avLst/>
          </a:prstGeom>
          <a:ln w="25400">
            <a:solidFill>
              <a:srgbClr val="193C69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4" name="Rectangle 33"/>
          <p:cNvSpPr/>
          <p:nvPr/>
        </p:nvSpPr>
        <p:spPr>
          <a:xfrm>
            <a:off x="9761220" y="4517136"/>
            <a:ext cx="411480" cy="237744"/>
          </a:xfrm>
          <a:prstGeom prst="rect">
            <a:avLst/>
          </a:prstGeom>
          <a:solidFill>
            <a:srgbClr val="F9FBFD"/>
          </a:solidFill>
          <a:ln w="15240">
            <a:solidFill>
              <a:srgbClr val="F9FBFD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45720" rIns="45720" rtlCol="0" anchor="ctr"/>
          <a:lstStyle/>
          <a:p>
            <a:pPr algn="ctr" rtl="1">
              <a:defRPr sz="1200" b="1">
                <a:solidFill>
                  <a:srgbClr val="C4302B"/>
                </a:solidFill>
                <a:latin typeface="Arial"/>
              </a:defRPr>
            </a:pPr>
            <a:r>
              <a:rPr sz="1200" dirty="0" err="1"/>
              <a:t>خیر</a:t>
            </a:r>
            <a:endParaRPr sz="1200" dirty="0"/>
          </a:p>
        </p:txBody>
      </p:sp>
      <p:cxnSp>
        <p:nvCxnSpPr>
          <p:cNvPr id="36" name="Connector 35"/>
          <p:cNvCxnSpPr/>
          <p:nvPr/>
        </p:nvCxnSpPr>
        <p:spPr>
          <a:xfrm>
            <a:off x="11704320" y="4645152"/>
            <a:ext cx="0" cy="585216"/>
          </a:xfrm>
          <a:prstGeom prst="line">
            <a:avLst/>
          </a:prstGeom>
          <a:ln w="25400">
            <a:solidFill>
              <a:srgbClr val="193C69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7" name="Rectangle 36"/>
          <p:cNvSpPr/>
          <p:nvPr/>
        </p:nvSpPr>
        <p:spPr>
          <a:xfrm>
            <a:off x="11196828" y="4956165"/>
            <a:ext cx="411480" cy="237744"/>
          </a:xfrm>
          <a:prstGeom prst="rect">
            <a:avLst/>
          </a:prstGeom>
          <a:solidFill>
            <a:srgbClr val="F9FBFD"/>
          </a:solidFill>
          <a:ln w="15240">
            <a:solidFill>
              <a:srgbClr val="F9FBFD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45720" rIns="45720" rtlCol="0" anchor="ctr"/>
          <a:lstStyle/>
          <a:p>
            <a:pPr algn="ctr" rtl="1">
              <a:defRPr sz="1200" b="1">
                <a:solidFill>
                  <a:srgbClr val="258044"/>
                </a:solidFill>
                <a:latin typeface="Arial"/>
              </a:defRPr>
            </a:pPr>
            <a:r>
              <a:rPr sz="1200" dirty="0" err="1"/>
              <a:t>بله</a:t>
            </a:r>
            <a:endParaRPr sz="1200" dirty="0"/>
          </a:p>
        </p:txBody>
      </p:sp>
      <p:sp>
        <p:nvSpPr>
          <p:cNvPr id="38" name="Rounded Rectangle 37"/>
          <p:cNvSpPr/>
          <p:nvPr/>
        </p:nvSpPr>
        <p:spPr>
          <a:xfrm>
            <a:off x="8229600" y="5230368"/>
            <a:ext cx="2011680" cy="548640"/>
          </a:xfrm>
          <a:prstGeom prst="roundRect">
            <a:avLst/>
          </a:prstGeom>
          <a:solidFill>
            <a:srgbClr val="E8F6ED"/>
          </a:solidFill>
          <a:ln w="15240">
            <a:solidFill>
              <a:srgbClr val="258044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45720" rIns="45720" rtlCol="0" anchor="ctr"/>
          <a:lstStyle/>
          <a:p>
            <a:pPr algn="ctr" rtl="1">
              <a:defRPr sz="1340" b="1">
                <a:solidFill>
                  <a:srgbClr val="1E1E1E"/>
                </a:solidFill>
                <a:latin typeface="Arial"/>
              </a:defRPr>
            </a:pPr>
            <a:r>
              <a:rPr sz="1200"/>
              <a:t>Chi-Square Test</a:t>
            </a:r>
          </a:p>
          <a:p>
            <a:pPr algn="ctr" rtl="1">
              <a:defRPr sz="1340" b="1">
                <a:solidFill>
                  <a:srgbClr val="1E1E1E"/>
                </a:solidFill>
                <a:latin typeface="Arial"/>
              </a:defRPr>
            </a:pPr>
            <a:r>
              <a:rPr sz="1200"/>
              <a:t>of Independence</a:t>
            </a:r>
          </a:p>
        </p:txBody>
      </p:sp>
      <p:sp>
        <p:nvSpPr>
          <p:cNvPr id="39" name="Rounded Rectangle 38"/>
          <p:cNvSpPr/>
          <p:nvPr/>
        </p:nvSpPr>
        <p:spPr>
          <a:xfrm>
            <a:off x="10561320" y="5230368"/>
            <a:ext cx="1554480" cy="548640"/>
          </a:xfrm>
          <a:prstGeom prst="roundRect">
            <a:avLst/>
          </a:prstGeom>
          <a:solidFill>
            <a:srgbClr val="FFF3E7"/>
          </a:solidFill>
          <a:ln w="15240">
            <a:solidFill>
              <a:srgbClr val="EB7D2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45720" rIns="45720" rtlCol="0" anchor="ctr"/>
          <a:lstStyle/>
          <a:p>
            <a:pPr algn="ctr" rtl="1">
              <a:defRPr sz="1300" b="1">
                <a:solidFill>
                  <a:srgbClr val="1E1E1E"/>
                </a:solidFill>
                <a:latin typeface="Arial"/>
              </a:defRPr>
            </a:pPr>
            <a:r>
              <a:rPr sz="1200"/>
              <a:t>Fisher’s Exact</a:t>
            </a:r>
          </a:p>
          <a:p>
            <a:pPr algn="ctr" rtl="1">
              <a:defRPr sz="1300" b="1">
                <a:solidFill>
                  <a:srgbClr val="1E1E1E"/>
                </a:solidFill>
                <a:latin typeface="Arial"/>
              </a:defRPr>
            </a:pPr>
            <a:r>
              <a:rPr sz="1200"/>
              <a:t>Test</a:t>
            </a:r>
          </a:p>
        </p:txBody>
      </p:sp>
      <p:sp>
        <p:nvSpPr>
          <p:cNvPr id="40" name="Rounded Rectangle 39"/>
          <p:cNvSpPr/>
          <p:nvPr/>
        </p:nvSpPr>
        <p:spPr>
          <a:xfrm>
            <a:off x="8229600" y="5870448"/>
            <a:ext cx="3886200" cy="411480"/>
          </a:xfrm>
          <a:prstGeom prst="roundRect">
            <a:avLst/>
          </a:prstGeom>
          <a:solidFill>
            <a:srgbClr val="FFFFFF"/>
          </a:solidFill>
          <a:ln w="15240">
            <a:solidFill>
              <a:srgbClr val="EB7D2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45720" rIns="45720" rtlCol="0" anchor="ctr"/>
          <a:lstStyle/>
          <a:p>
            <a:pPr algn="ctr" rtl="1">
              <a:defRPr sz="1120" b="0">
                <a:solidFill>
                  <a:srgbClr val="1E1E1E"/>
                </a:solidFill>
                <a:latin typeface="Arial"/>
              </a:defRPr>
            </a:pPr>
            <a:r>
              <a:rPr sz="1200"/>
              <a:t>اگر جدول بزرگ و سلول‌ها کم‌فراوانی‌اند: Monte Carlo یا Likelihood Ratio</a:t>
            </a:r>
          </a:p>
        </p:txBody>
      </p:sp>
      <p:sp>
        <p:nvSpPr>
          <p:cNvPr id="41" name="Rounded Rectangle 40"/>
          <p:cNvSpPr/>
          <p:nvPr/>
        </p:nvSpPr>
        <p:spPr>
          <a:xfrm>
            <a:off x="6355080" y="4407408"/>
            <a:ext cx="2514600" cy="502920"/>
          </a:xfrm>
          <a:prstGeom prst="roundRect">
            <a:avLst/>
          </a:prstGeom>
          <a:solidFill>
            <a:srgbClr val="FFFFFF"/>
          </a:solidFill>
          <a:ln w="15240">
            <a:solidFill>
              <a:srgbClr val="193C6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45720" rIns="45720" rtlCol="0" anchor="ctr"/>
          <a:lstStyle/>
          <a:p>
            <a:pPr algn="ctr" rtl="1">
              <a:defRPr sz="1380" b="1">
                <a:solidFill>
                  <a:srgbClr val="1E1E1E"/>
                </a:solidFill>
                <a:latin typeface="Arial"/>
              </a:defRPr>
            </a:pPr>
            <a:r>
              <a:rPr sz="1200"/>
              <a:t>آیا متغیر دوحالتی است؟</a:t>
            </a:r>
          </a:p>
        </p:txBody>
      </p:sp>
      <p:cxnSp>
        <p:nvCxnSpPr>
          <p:cNvPr id="42" name="Connector 41"/>
          <p:cNvCxnSpPr/>
          <p:nvPr/>
        </p:nvCxnSpPr>
        <p:spPr>
          <a:xfrm flipH="1">
            <a:off x="5257800" y="4645152"/>
            <a:ext cx="1097280" cy="0"/>
          </a:xfrm>
          <a:prstGeom prst="line">
            <a:avLst/>
          </a:prstGeom>
          <a:ln w="15240">
            <a:solidFill>
              <a:srgbClr val="193C69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3" name="Connector 42"/>
          <p:cNvCxnSpPr>
            <a:cxnSpLocks/>
            <a:endCxn id="49" idx="0"/>
          </p:cNvCxnSpPr>
          <p:nvPr/>
        </p:nvCxnSpPr>
        <p:spPr>
          <a:xfrm flipH="1">
            <a:off x="4229100" y="4645152"/>
            <a:ext cx="1028700" cy="713232"/>
          </a:xfrm>
          <a:prstGeom prst="line">
            <a:avLst/>
          </a:prstGeom>
          <a:ln w="25400">
            <a:solidFill>
              <a:srgbClr val="193C69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4" name="Rectangle 43"/>
          <p:cNvSpPr/>
          <p:nvPr/>
        </p:nvSpPr>
        <p:spPr>
          <a:xfrm>
            <a:off x="4416377" y="4572703"/>
            <a:ext cx="411480" cy="237744"/>
          </a:xfrm>
          <a:prstGeom prst="rect">
            <a:avLst/>
          </a:prstGeom>
          <a:solidFill>
            <a:srgbClr val="F9FBFD"/>
          </a:solidFill>
          <a:ln w="15240">
            <a:solidFill>
              <a:srgbClr val="F9FBFD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45720" rIns="45720" rtlCol="0" anchor="ctr"/>
          <a:lstStyle/>
          <a:p>
            <a:pPr algn="ctr" rtl="1">
              <a:defRPr sz="1200" b="1">
                <a:solidFill>
                  <a:srgbClr val="C4302B"/>
                </a:solidFill>
                <a:latin typeface="Arial"/>
              </a:defRPr>
            </a:pPr>
            <a:r>
              <a:rPr sz="1200" dirty="0" err="1"/>
              <a:t>خیر</a:t>
            </a:r>
            <a:endParaRPr sz="1200" dirty="0"/>
          </a:p>
        </p:txBody>
      </p:sp>
      <p:cxnSp>
        <p:nvCxnSpPr>
          <p:cNvPr id="46" name="Connector 45"/>
          <p:cNvCxnSpPr>
            <a:cxnSpLocks/>
            <a:stCxn id="41" idx="2"/>
            <a:endCxn id="48" idx="0"/>
          </p:cNvCxnSpPr>
          <p:nvPr/>
        </p:nvCxnSpPr>
        <p:spPr>
          <a:xfrm flipH="1">
            <a:off x="6629400" y="4910328"/>
            <a:ext cx="982980" cy="493776"/>
          </a:xfrm>
          <a:prstGeom prst="line">
            <a:avLst/>
          </a:prstGeom>
          <a:ln w="25400">
            <a:solidFill>
              <a:srgbClr val="193C69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7" name="Rectangle 46"/>
          <p:cNvSpPr/>
          <p:nvPr/>
        </p:nvSpPr>
        <p:spPr>
          <a:xfrm>
            <a:off x="6446520" y="4988169"/>
            <a:ext cx="411480" cy="237744"/>
          </a:xfrm>
          <a:prstGeom prst="rect">
            <a:avLst/>
          </a:prstGeom>
          <a:solidFill>
            <a:srgbClr val="F9FBFD"/>
          </a:solidFill>
          <a:ln w="15240">
            <a:solidFill>
              <a:srgbClr val="F9FBFD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45720" rIns="45720" rtlCol="0" anchor="ctr"/>
          <a:lstStyle/>
          <a:p>
            <a:pPr algn="ctr" rtl="1">
              <a:defRPr sz="1200" b="1">
                <a:solidFill>
                  <a:srgbClr val="258044"/>
                </a:solidFill>
                <a:latin typeface="Arial"/>
              </a:defRPr>
            </a:pPr>
            <a:r>
              <a:rPr sz="1200" dirty="0" err="1"/>
              <a:t>بله</a:t>
            </a:r>
            <a:endParaRPr sz="1200" dirty="0"/>
          </a:p>
        </p:txBody>
      </p:sp>
      <p:sp>
        <p:nvSpPr>
          <p:cNvPr id="48" name="Rounded Rectangle 47"/>
          <p:cNvSpPr/>
          <p:nvPr/>
        </p:nvSpPr>
        <p:spPr>
          <a:xfrm>
            <a:off x="5623560" y="5404104"/>
            <a:ext cx="2011680" cy="548640"/>
          </a:xfrm>
          <a:prstGeom prst="roundRect">
            <a:avLst/>
          </a:prstGeom>
          <a:solidFill>
            <a:srgbClr val="F4EBFC"/>
          </a:solidFill>
          <a:ln w="15240">
            <a:solidFill>
              <a:srgbClr val="6C318C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45720" rIns="45720" rtlCol="0" anchor="ctr"/>
          <a:lstStyle/>
          <a:p>
            <a:pPr algn="ctr" rtl="1">
              <a:defRPr sz="1320" b="1">
                <a:solidFill>
                  <a:srgbClr val="1E1E1E"/>
                </a:solidFill>
                <a:latin typeface="Arial"/>
              </a:defRPr>
            </a:pPr>
            <a:r>
              <a:rPr sz="1200" dirty="0"/>
              <a:t>McNemar’s Test</a:t>
            </a:r>
          </a:p>
          <a:p>
            <a:pPr algn="ctr" rtl="1">
              <a:defRPr sz="1320" b="1">
                <a:solidFill>
                  <a:srgbClr val="1E1E1E"/>
                </a:solidFill>
                <a:latin typeface="Arial"/>
              </a:defRPr>
            </a:pPr>
            <a:r>
              <a:rPr sz="1200" dirty="0" err="1"/>
              <a:t>آزمون</a:t>
            </a:r>
            <a:r>
              <a:rPr sz="1200" dirty="0"/>
              <a:t> </a:t>
            </a:r>
            <a:r>
              <a:rPr sz="1200" dirty="0" err="1"/>
              <a:t>مک‌نمار</a:t>
            </a:r>
            <a:endParaRPr sz="1200" dirty="0"/>
          </a:p>
        </p:txBody>
      </p:sp>
      <p:sp>
        <p:nvSpPr>
          <p:cNvPr id="49" name="Rounded Rectangle 48"/>
          <p:cNvSpPr/>
          <p:nvPr/>
        </p:nvSpPr>
        <p:spPr>
          <a:xfrm>
            <a:off x="3223260" y="5358384"/>
            <a:ext cx="2011680" cy="548640"/>
          </a:xfrm>
          <a:prstGeom prst="roundRect">
            <a:avLst/>
          </a:prstGeom>
          <a:solidFill>
            <a:srgbClr val="FDECEB"/>
          </a:solidFill>
          <a:ln w="15240">
            <a:solidFill>
              <a:srgbClr val="C4302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45720" rIns="45720" rtlCol="0" anchor="ctr"/>
          <a:lstStyle/>
          <a:p>
            <a:pPr algn="ctr" rtl="1">
              <a:defRPr sz="1200" b="1">
                <a:solidFill>
                  <a:srgbClr val="1E1E1E"/>
                </a:solidFill>
                <a:latin typeface="Arial"/>
              </a:defRPr>
            </a:pPr>
            <a:r>
              <a:rPr sz="1200"/>
              <a:t>Bowker / Stuart–Maxwell</a:t>
            </a:r>
          </a:p>
          <a:p>
            <a:pPr algn="ctr" rtl="1">
              <a:defRPr sz="1200" b="1">
                <a:solidFill>
                  <a:srgbClr val="1E1E1E"/>
                </a:solidFill>
                <a:latin typeface="Arial"/>
              </a:defRPr>
            </a:pPr>
            <a:r>
              <a:rPr sz="1200"/>
              <a:t>برای طبقات بیش از دو</a:t>
            </a:r>
          </a:p>
        </p:txBody>
      </p:sp>
      <p:sp>
        <p:nvSpPr>
          <p:cNvPr id="50" name="Rounded Rectangle 49"/>
          <p:cNvSpPr/>
          <p:nvPr/>
        </p:nvSpPr>
        <p:spPr>
          <a:xfrm>
            <a:off x="411480" y="6355080"/>
            <a:ext cx="11384280" cy="384048"/>
          </a:xfrm>
          <a:prstGeom prst="roundRect">
            <a:avLst/>
          </a:prstGeom>
          <a:solidFill>
            <a:srgbClr val="092D5A"/>
          </a:solidFill>
          <a:ln w="15240">
            <a:solidFill>
              <a:srgbClr val="092D5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45720" rIns="45720" rtlCol="0" anchor="ctr"/>
          <a:lstStyle/>
          <a:p>
            <a:pPr algn="ctr" rtl="1">
              <a:defRPr sz="1300" b="1">
                <a:solidFill>
                  <a:srgbClr val="FFFFFF"/>
                </a:solidFill>
                <a:latin typeface="Arial"/>
              </a:defRPr>
            </a:pPr>
            <a:r>
              <a:rPr sz="1200"/>
              <a:t>قاعده کلیدی: در داده‌های اسمی، آزمون‌ها بر پایه فراوانی‌ها، جدول توافقی و احتمال انجام می‌شوند؛ میانگین و واریانس معنای مستقیم ندارند.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9FBF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ight Triangle 1"/>
          <p:cNvSpPr/>
          <p:nvPr/>
        </p:nvSpPr>
        <p:spPr>
          <a:xfrm rot="10800000">
            <a:off x="0" y="0"/>
            <a:ext cx="685800" cy="960120"/>
          </a:xfrm>
          <a:prstGeom prst="rtTriangle">
            <a:avLst/>
          </a:prstGeom>
          <a:solidFill>
            <a:srgbClr val="092D5A"/>
          </a:solidFill>
          <a:ln>
            <a:solidFill>
              <a:srgbClr val="092D5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/>
          </a:p>
        </p:txBody>
      </p:sp>
      <p:sp>
        <p:nvSpPr>
          <p:cNvPr id="3" name="Chevron 2"/>
          <p:cNvSpPr/>
          <p:nvPr/>
        </p:nvSpPr>
        <p:spPr>
          <a:xfrm>
            <a:off x="438912" y="164592"/>
            <a:ext cx="411480" cy="658368"/>
          </a:xfrm>
          <a:prstGeom prst="chevron">
            <a:avLst/>
          </a:prstGeom>
          <a:solidFill>
            <a:srgbClr val="1A8C9C"/>
          </a:solidFill>
          <a:ln>
            <a:solidFill>
              <a:srgbClr val="1A8C9C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/>
          </a:p>
        </p:txBody>
      </p:sp>
      <p:sp>
        <p:nvSpPr>
          <p:cNvPr id="4" name="Rounded Rectangle 3"/>
          <p:cNvSpPr/>
          <p:nvPr/>
        </p:nvSpPr>
        <p:spPr>
          <a:xfrm>
            <a:off x="10771632" y="109728"/>
            <a:ext cx="1261872" cy="822960"/>
          </a:xfrm>
          <a:prstGeom prst="roundRect">
            <a:avLst/>
          </a:prstGeom>
          <a:solidFill>
            <a:srgbClr val="092D5A"/>
          </a:solidFill>
          <a:ln>
            <a:solidFill>
              <a:srgbClr val="092D5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/>
          </a:p>
        </p:txBody>
      </p:sp>
      <p:sp>
        <p:nvSpPr>
          <p:cNvPr id="5" name="TextBox 4"/>
          <p:cNvSpPr txBox="1"/>
          <p:nvPr/>
        </p:nvSpPr>
        <p:spPr>
          <a:xfrm>
            <a:off x="10971674" y="274320"/>
            <a:ext cx="843500" cy="49244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rtl="1">
              <a:defRPr sz="1300" b="1">
                <a:solidFill>
                  <a:srgbClr val="FFFFFF"/>
                </a:solidFill>
                <a:latin typeface="Arial"/>
              </a:defRPr>
            </a:pPr>
            <a:r>
              <a:t>Nominal</a:t>
            </a:r>
            <a:br/>
            <a:r>
              <a:t>Data</a:t>
            </a:r>
          </a:p>
        </p:txBody>
      </p:sp>
      <p:cxnSp>
        <p:nvCxnSpPr>
          <p:cNvPr id="6" name="Connector 5"/>
          <p:cNvCxnSpPr/>
          <p:nvPr/>
        </p:nvCxnSpPr>
        <p:spPr>
          <a:xfrm>
            <a:off x="0" y="987552"/>
            <a:ext cx="12191695" cy="0"/>
          </a:xfrm>
          <a:prstGeom prst="line">
            <a:avLst/>
          </a:prstGeom>
          <a:ln w="16510">
            <a:solidFill>
              <a:srgbClr val="092D5A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3029249" y="45720"/>
            <a:ext cx="6011581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rtl="1">
              <a:defRPr sz="2400" b="1">
                <a:solidFill>
                  <a:srgbClr val="092D5A"/>
                </a:solidFill>
                <a:latin typeface="Arial"/>
              </a:defRPr>
            </a:pPr>
            <a:r>
              <a:t>مثال دقیق ۱: آزمون برازش کای‌دو برای یک متغیر اسمی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224671" y="475488"/>
            <a:ext cx="3575018" cy="2923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rtl="1">
              <a:defRPr sz="1300">
                <a:solidFill>
                  <a:srgbClr val="575C63"/>
                </a:solidFill>
                <a:latin typeface="Times New Roman"/>
              </a:defRPr>
            </a:pPr>
            <a:r>
              <a:t>Chi-Square Goodness-of-Fit: one nominal variable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594360" y="1188720"/>
            <a:ext cx="10972800" cy="530352"/>
          </a:xfrm>
          <a:prstGeom prst="roundRect">
            <a:avLst/>
          </a:prstGeom>
          <a:solidFill>
            <a:srgbClr val="092D5A"/>
          </a:solidFill>
          <a:ln w="15240">
            <a:solidFill>
              <a:srgbClr val="092D5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45720" rIns="45720" rtlCol="0" anchor="ctr"/>
          <a:lstStyle/>
          <a:p>
            <a:pPr algn="ctr" rtl="1">
              <a:defRPr sz="1600" b="1">
                <a:solidFill>
                  <a:srgbClr val="FFFFFF"/>
                </a:solidFill>
                <a:latin typeface="Arial"/>
              </a:defRPr>
            </a:pPr>
            <a:r>
              <a:rPr dirty="0" err="1"/>
              <a:t>مسئله</a:t>
            </a:r>
            <a:r>
              <a:rPr dirty="0"/>
              <a:t> </a:t>
            </a:r>
            <a:r>
              <a:rPr dirty="0" err="1"/>
              <a:t>پژوهش</a:t>
            </a:r>
            <a:r>
              <a:rPr dirty="0"/>
              <a:t>: </a:t>
            </a:r>
            <a:r>
              <a:rPr dirty="0" err="1"/>
              <a:t>آیا</a:t>
            </a:r>
            <a:r>
              <a:rPr dirty="0"/>
              <a:t> </a:t>
            </a:r>
            <a:r>
              <a:rPr dirty="0" err="1"/>
              <a:t>توزیع</a:t>
            </a:r>
            <a:r>
              <a:rPr dirty="0"/>
              <a:t> </a:t>
            </a:r>
            <a:r>
              <a:rPr dirty="0" err="1"/>
              <a:t>دانشجویان</a:t>
            </a:r>
            <a:r>
              <a:rPr dirty="0"/>
              <a:t> </a:t>
            </a:r>
            <a:r>
              <a:rPr dirty="0" err="1"/>
              <a:t>در</a:t>
            </a:r>
            <a:r>
              <a:rPr dirty="0"/>
              <a:t> </a:t>
            </a:r>
            <a:r>
              <a:rPr dirty="0" err="1"/>
              <a:t>چهار</a:t>
            </a:r>
            <a:r>
              <a:rPr dirty="0"/>
              <a:t> </a:t>
            </a:r>
            <a:r>
              <a:rPr dirty="0" err="1"/>
              <a:t>رشته</a:t>
            </a:r>
            <a:r>
              <a:rPr dirty="0"/>
              <a:t> </a:t>
            </a:r>
            <a:r>
              <a:rPr dirty="0" err="1"/>
              <a:t>با</a:t>
            </a:r>
            <a:r>
              <a:rPr dirty="0"/>
              <a:t> </a:t>
            </a:r>
            <a:r>
              <a:rPr dirty="0" err="1"/>
              <a:t>توزیع</a:t>
            </a:r>
            <a:r>
              <a:rPr dirty="0"/>
              <a:t> </a:t>
            </a:r>
            <a:r>
              <a:rPr dirty="0" err="1"/>
              <a:t>مورد</a:t>
            </a:r>
            <a:r>
              <a:rPr dirty="0"/>
              <a:t> </a:t>
            </a:r>
            <a:r>
              <a:rPr dirty="0" err="1"/>
              <a:t>انتظارِ</a:t>
            </a:r>
            <a:r>
              <a:rPr dirty="0"/>
              <a:t> </a:t>
            </a:r>
            <a:r>
              <a:rPr dirty="0" err="1"/>
              <a:t>متفاوت</a:t>
            </a:r>
            <a:r>
              <a:rPr dirty="0"/>
              <a:t> </a:t>
            </a:r>
            <a:r>
              <a:rPr dirty="0" err="1"/>
              <a:t>است</a:t>
            </a:r>
            <a:r>
              <a:rPr dirty="0"/>
              <a:t>؟</a:t>
            </a:r>
          </a:p>
        </p:txBody>
      </p:sp>
      <p:sp>
        <p:nvSpPr>
          <p:cNvPr id="10" name="Rectangle 9"/>
          <p:cNvSpPr/>
          <p:nvPr/>
        </p:nvSpPr>
        <p:spPr>
          <a:xfrm>
            <a:off x="1051560" y="1874519"/>
            <a:ext cx="1463040" cy="411480"/>
          </a:xfrm>
          <a:prstGeom prst="rect">
            <a:avLst/>
          </a:prstGeom>
          <a:solidFill>
            <a:srgbClr val="092D5A"/>
          </a:solidFill>
          <a:ln w="15240">
            <a:solidFill>
              <a:srgbClr val="092D5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45720" rIns="45720" rtlCol="0" anchor="ctr"/>
          <a:lstStyle/>
          <a:p>
            <a:pPr algn="ctr" rtl="1">
              <a:defRPr sz="1400" b="1">
                <a:solidFill>
                  <a:srgbClr val="FFFFFF"/>
                </a:solidFill>
                <a:latin typeface="Arial"/>
              </a:defRPr>
            </a:pPr>
            <a:r>
              <a:t>رشته</a:t>
            </a:r>
          </a:p>
        </p:txBody>
      </p:sp>
      <p:sp>
        <p:nvSpPr>
          <p:cNvPr id="11" name="Rectangle 10"/>
          <p:cNvSpPr/>
          <p:nvPr/>
        </p:nvSpPr>
        <p:spPr>
          <a:xfrm>
            <a:off x="2514600" y="1874519"/>
            <a:ext cx="1371600" cy="411480"/>
          </a:xfrm>
          <a:prstGeom prst="rect">
            <a:avLst/>
          </a:prstGeom>
          <a:solidFill>
            <a:srgbClr val="092D5A"/>
          </a:solidFill>
          <a:ln w="15240">
            <a:solidFill>
              <a:srgbClr val="092D5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45720" rIns="45720" rtlCol="0" anchor="ctr"/>
          <a:lstStyle/>
          <a:p>
            <a:pPr algn="ctr" rtl="1">
              <a:defRPr sz="1400" b="1">
                <a:solidFill>
                  <a:srgbClr val="FFFFFF"/>
                </a:solidFill>
                <a:latin typeface="Arial"/>
              </a:defRPr>
            </a:pPr>
            <a:r>
              <a:t>A</a:t>
            </a:r>
          </a:p>
        </p:txBody>
      </p:sp>
      <p:sp>
        <p:nvSpPr>
          <p:cNvPr id="12" name="Rectangle 11"/>
          <p:cNvSpPr/>
          <p:nvPr/>
        </p:nvSpPr>
        <p:spPr>
          <a:xfrm>
            <a:off x="3886200" y="1874519"/>
            <a:ext cx="1371600" cy="411480"/>
          </a:xfrm>
          <a:prstGeom prst="rect">
            <a:avLst/>
          </a:prstGeom>
          <a:solidFill>
            <a:srgbClr val="092D5A"/>
          </a:solidFill>
          <a:ln w="15240">
            <a:solidFill>
              <a:srgbClr val="092D5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45720" rIns="45720" rtlCol="0" anchor="ctr"/>
          <a:lstStyle/>
          <a:p>
            <a:pPr algn="ctr" rtl="1">
              <a:defRPr sz="1400" b="1">
                <a:solidFill>
                  <a:srgbClr val="FFFFFF"/>
                </a:solidFill>
                <a:latin typeface="Arial"/>
              </a:defRPr>
            </a:pPr>
            <a:r>
              <a:t>B</a:t>
            </a:r>
          </a:p>
        </p:txBody>
      </p:sp>
      <p:sp>
        <p:nvSpPr>
          <p:cNvPr id="13" name="Rectangle 12"/>
          <p:cNvSpPr/>
          <p:nvPr/>
        </p:nvSpPr>
        <p:spPr>
          <a:xfrm>
            <a:off x="5257800" y="1874519"/>
            <a:ext cx="1371600" cy="411480"/>
          </a:xfrm>
          <a:prstGeom prst="rect">
            <a:avLst/>
          </a:prstGeom>
          <a:solidFill>
            <a:srgbClr val="092D5A"/>
          </a:solidFill>
          <a:ln w="15240">
            <a:solidFill>
              <a:srgbClr val="092D5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45720" rIns="45720" rtlCol="0" anchor="ctr"/>
          <a:lstStyle/>
          <a:p>
            <a:pPr algn="ctr" rtl="1">
              <a:defRPr sz="1400" b="1">
                <a:solidFill>
                  <a:srgbClr val="FFFFFF"/>
                </a:solidFill>
                <a:latin typeface="Arial"/>
              </a:defRPr>
            </a:pPr>
            <a:r>
              <a:t>C</a:t>
            </a:r>
          </a:p>
        </p:txBody>
      </p:sp>
      <p:sp>
        <p:nvSpPr>
          <p:cNvPr id="14" name="Rectangle 13"/>
          <p:cNvSpPr/>
          <p:nvPr/>
        </p:nvSpPr>
        <p:spPr>
          <a:xfrm>
            <a:off x="6629400" y="1874519"/>
            <a:ext cx="1371600" cy="411480"/>
          </a:xfrm>
          <a:prstGeom prst="rect">
            <a:avLst/>
          </a:prstGeom>
          <a:solidFill>
            <a:srgbClr val="092D5A"/>
          </a:solidFill>
          <a:ln w="15240">
            <a:solidFill>
              <a:srgbClr val="092D5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45720" rIns="45720" rtlCol="0" anchor="ctr"/>
          <a:lstStyle/>
          <a:p>
            <a:pPr algn="ctr" rtl="1">
              <a:defRPr sz="1400" b="1">
                <a:solidFill>
                  <a:srgbClr val="FFFFFF"/>
                </a:solidFill>
                <a:latin typeface="Arial"/>
              </a:defRPr>
            </a:pPr>
            <a:r>
              <a:t>D</a:t>
            </a:r>
          </a:p>
        </p:txBody>
      </p:sp>
      <p:sp>
        <p:nvSpPr>
          <p:cNvPr id="15" name="Rectangle 14"/>
          <p:cNvSpPr/>
          <p:nvPr/>
        </p:nvSpPr>
        <p:spPr>
          <a:xfrm>
            <a:off x="8001000" y="1874519"/>
            <a:ext cx="1371600" cy="411480"/>
          </a:xfrm>
          <a:prstGeom prst="rect">
            <a:avLst/>
          </a:prstGeom>
          <a:solidFill>
            <a:srgbClr val="092D5A"/>
          </a:solidFill>
          <a:ln w="15240">
            <a:solidFill>
              <a:srgbClr val="092D5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45720" rIns="45720" rtlCol="0" anchor="ctr"/>
          <a:lstStyle/>
          <a:p>
            <a:pPr algn="ctr" rtl="1">
              <a:defRPr sz="1400" b="1">
                <a:solidFill>
                  <a:srgbClr val="FFFFFF"/>
                </a:solidFill>
                <a:latin typeface="Arial"/>
              </a:defRPr>
            </a:pPr>
            <a:r>
              <a:t>جمع</a:t>
            </a:r>
          </a:p>
        </p:txBody>
      </p:sp>
      <p:sp>
        <p:nvSpPr>
          <p:cNvPr id="16" name="Rectangle 15"/>
          <p:cNvSpPr/>
          <p:nvPr/>
        </p:nvSpPr>
        <p:spPr>
          <a:xfrm>
            <a:off x="1051560" y="2286000"/>
            <a:ext cx="1463040" cy="438912"/>
          </a:xfrm>
          <a:prstGeom prst="rect">
            <a:avLst/>
          </a:prstGeom>
          <a:solidFill>
            <a:srgbClr val="EBF2FD"/>
          </a:solidFill>
          <a:ln w="15240">
            <a:solidFill>
              <a:srgbClr val="1F5B9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45720" rIns="45720" rtlCol="0" anchor="ctr"/>
          <a:lstStyle/>
          <a:p>
            <a:pPr algn="ctr" rtl="1">
              <a:defRPr sz="1150" b="1">
                <a:solidFill>
                  <a:srgbClr val="1E1E1E"/>
                </a:solidFill>
                <a:latin typeface="Arial"/>
              </a:defRPr>
            </a:pPr>
            <a:r>
              <a:t>فراوانی مشاهده‌شده O</a:t>
            </a:r>
          </a:p>
        </p:txBody>
      </p:sp>
      <p:sp>
        <p:nvSpPr>
          <p:cNvPr id="17" name="Rectangle 16"/>
          <p:cNvSpPr/>
          <p:nvPr/>
        </p:nvSpPr>
        <p:spPr>
          <a:xfrm>
            <a:off x="2514600" y="2286000"/>
            <a:ext cx="1371600" cy="438912"/>
          </a:xfrm>
          <a:prstGeom prst="rect">
            <a:avLst/>
          </a:prstGeom>
          <a:solidFill>
            <a:srgbClr val="FFFFFF"/>
          </a:solidFill>
          <a:ln w="15240">
            <a:solidFill>
              <a:srgbClr val="1F5B9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45720" rIns="45720" rtlCol="0" anchor="ctr"/>
          <a:lstStyle/>
          <a:p>
            <a:pPr algn="ctr" rtl="1">
              <a:defRPr sz="1350" b="0">
                <a:solidFill>
                  <a:srgbClr val="1E1E1E"/>
                </a:solidFill>
                <a:latin typeface="Arial"/>
              </a:defRPr>
            </a:pPr>
            <a:r>
              <a:t>40</a:t>
            </a:r>
          </a:p>
        </p:txBody>
      </p:sp>
      <p:sp>
        <p:nvSpPr>
          <p:cNvPr id="18" name="Rectangle 17"/>
          <p:cNvSpPr/>
          <p:nvPr/>
        </p:nvSpPr>
        <p:spPr>
          <a:xfrm>
            <a:off x="3886200" y="2286000"/>
            <a:ext cx="1371600" cy="438912"/>
          </a:xfrm>
          <a:prstGeom prst="rect">
            <a:avLst/>
          </a:prstGeom>
          <a:solidFill>
            <a:srgbClr val="FFFFFF"/>
          </a:solidFill>
          <a:ln w="15240">
            <a:solidFill>
              <a:srgbClr val="1F5B9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45720" rIns="45720" rtlCol="0" anchor="ctr"/>
          <a:lstStyle/>
          <a:p>
            <a:pPr algn="ctr" rtl="1">
              <a:defRPr sz="1350" b="0">
                <a:solidFill>
                  <a:srgbClr val="1E1E1E"/>
                </a:solidFill>
                <a:latin typeface="Arial"/>
              </a:defRPr>
            </a:pPr>
            <a:r>
              <a:t>30</a:t>
            </a:r>
          </a:p>
        </p:txBody>
      </p:sp>
      <p:sp>
        <p:nvSpPr>
          <p:cNvPr id="19" name="Rectangle 18"/>
          <p:cNvSpPr/>
          <p:nvPr/>
        </p:nvSpPr>
        <p:spPr>
          <a:xfrm>
            <a:off x="5257800" y="2286000"/>
            <a:ext cx="1371600" cy="438912"/>
          </a:xfrm>
          <a:prstGeom prst="rect">
            <a:avLst/>
          </a:prstGeom>
          <a:solidFill>
            <a:srgbClr val="FFFFFF"/>
          </a:solidFill>
          <a:ln w="15240">
            <a:solidFill>
              <a:srgbClr val="1F5B9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45720" rIns="45720" rtlCol="0" anchor="ctr"/>
          <a:lstStyle/>
          <a:p>
            <a:pPr algn="ctr" rtl="1">
              <a:defRPr sz="1350" b="0">
                <a:solidFill>
                  <a:srgbClr val="1E1E1E"/>
                </a:solidFill>
                <a:latin typeface="Arial"/>
              </a:defRPr>
            </a:pPr>
            <a:r>
              <a:t>20</a:t>
            </a:r>
          </a:p>
        </p:txBody>
      </p:sp>
      <p:sp>
        <p:nvSpPr>
          <p:cNvPr id="20" name="Rectangle 19"/>
          <p:cNvSpPr/>
          <p:nvPr/>
        </p:nvSpPr>
        <p:spPr>
          <a:xfrm>
            <a:off x="6629400" y="2286000"/>
            <a:ext cx="1371600" cy="438912"/>
          </a:xfrm>
          <a:prstGeom prst="rect">
            <a:avLst/>
          </a:prstGeom>
          <a:solidFill>
            <a:srgbClr val="FFFFFF"/>
          </a:solidFill>
          <a:ln w="15240">
            <a:solidFill>
              <a:srgbClr val="1F5B9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45720" rIns="45720" rtlCol="0" anchor="ctr"/>
          <a:lstStyle/>
          <a:p>
            <a:pPr algn="ctr" rtl="1">
              <a:defRPr sz="1350" b="0">
                <a:solidFill>
                  <a:srgbClr val="1E1E1E"/>
                </a:solidFill>
                <a:latin typeface="Arial"/>
              </a:defRPr>
            </a:pPr>
            <a:r>
              <a:t>10</a:t>
            </a:r>
          </a:p>
        </p:txBody>
      </p:sp>
      <p:sp>
        <p:nvSpPr>
          <p:cNvPr id="21" name="Rectangle 20"/>
          <p:cNvSpPr/>
          <p:nvPr/>
        </p:nvSpPr>
        <p:spPr>
          <a:xfrm>
            <a:off x="8001000" y="2286000"/>
            <a:ext cx="1371600" cy="438912"/>
          </a:xfrm>
          <a:prstGeom prst="rect">
            <a:avLst/>
          </a:prstGeom>
          <a:solidFill>
            <a:srgbClr val="FFFFFF"/>
          </a:solidFill>
          <a:ln w="15240">
            <a:solidFill>
              <a:srgbClr val="1F5B9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45720" rIns="45720" rtlCol="0" anchor="ctr"/>
          <a:lstStyle/>
          <a:p>
            <a:pPr algn="ctr" rtl="1">
              <a:defRPr sz="1350" b="0">
                <a:solidFill>
                  <a:srgbClr val="1E1E1E"/>
                </a:solidFill>
                <a:latin typeface="Arial"/>
              </a:defRPr>
            </a:pPr>
            <a:r>
              <a:t>100</a:t>
            </a:r>
          </a:p>
        </p:txBody>
      </p:sp>
      <p:sp>
        <p:nvSpPr>
          <p:cNvPr id="22" name="Rectangle 21"/>
          <p:cNvSpPr/>
          <p:nvPr/>
        </p:nvSpPr>
        <p:spPr>
          <a:xfrm>
            <a:off x="1051560" y="2724912"/>
            <a:ext cx="1463040" cy="438912"/>
          </a:xfrm>
          <a:prstGeom prst="rect">
            <a:avLst/>
          </a:prstGeom>
          <a:solidFill>
            <a:srgbClr val="EBF2FD"/>
          </a:solidFill>
          <a:ln w="15240">
            <a:solidFill>
              <a:srgbClr val="1F5B9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45720" rIns="45720" rtlCol="0" anchor="ctr"/>
          <a:lstStyle/>
          <a:p>
            <a:pPr algn="ctr" rtl="1">
              <a:defRPr sz="1150" b="1">
                <a:solidFill>
                  <a:srgbClr val="1E1E1E"/>
                </a:solidFill>
                <a:latin typeface="Arial"/>
              </a:defRPr>
            </a:pPr>
            <a:r>
              <a:t>فراوانی مورد انتظار E</a:t>
            </a:r>
          </a:p>
        </p:txBody>
      </p:sp>
      <p:sp>
        <p:nvSpPr>
          <p:cNvPr id="23" name="Rectangle 22"/>
          <p:cNvSpPr/>
          <p:nvPr/>
        </p:nvSpPr>
        <p:spPr>
          <a:xfrm>
            <a:off x="2514600" y="2724912"/>
            <a:ext cx="1371600" cy="438912"/>
          </a:xfrm>
          <a:prstGeom prst="rect">
            <a:avLst/>
          </a:prstGeom>
          <a:solidFill>
            <a:srgbClr val="FFFFFF"/>
          </a:solidFill>
          <a:ln w="15240">
            <a:solidFill>
              <a:srgbClr val="1F5B9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45720" rIns="45720" rtlCol="0" anchor="ctr"/>
          <a:lstStyle/>
          <a:p>
            <a:pPr algn="ctr" rtl="1">
              <a:defRPr sz="1350" b="0">
                <a:solidFill>
                  <a:srgbClr val="1E1E1E"/>
                </a:solidFill>
                <a:latin typeface="Arial"/>
              </a:defRPr>
            </a:pPr>
            <a:r>
              <a:t>25</a:t>
            </a:r>
          </a:p>
        </p:txBody>
      </p:sp>
      <p:sp>
        <p:nvSpPr>
          <p:cNvPr id="24" name="Rectangle 23"/>
          <p:cNvSpPr/>
          <p:nvPr/>
        </p:nvSpPr>
        <p:spPr>
          <a:xfrm>
            <a:off x="3886200" y="2724912"/>
            <a:ext cx="1371600" cy="438912"/>
          </a:xfrm>
          <a:prstGeom prst="rect">
            <a:avLst/>
          </a:prstGeom>
          <a:solidFill>
            <a:srgbClr val="FFFFFF"/>
          </a:solidFill>
          <a:ln w="15240">
            <a:solidFill>
              <a:srgbClr val="1F5B9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45720" rIns="45720" rtlCol="0" anchor="ctr"/>
          <a:lstStyle/>
          <a:p>
            <a:pPr algn="ctr" rtl="1">
              <a:defRPr sz="1350" b="0">
                <a:solidFill>
                  <a:srgbClr val="1E1E1E"/>
                </a:solidFill>
                <a:latin typeface="Arial"/>
              </a:defRPr>
            </a:pPr>
            <a:r>
              <a:t>25</a:t>
            </a:r>
          </a:p>
        </p:txBody>
      </p:sp>
      <p:sp>
        <p:nvSpPr>
          <p:cNvPr id="25" name="Rectangle 24"/>
          <p:cNvSpPr/>
          <p:nvPr/>
        </p:nvSpPr>
        <p:spPr>
          <a:xfrm>
            <a:off x="5257800" y="2724912"/>
            <a:ext cx="1371600" cy="438912"/>
          </a:xfrm>
          <a:prstGeom prst="rect">
            <a:avLst/>
          </a:prstGeom>
          <a:solidFill>
            <a:srgbClr val="FFFFFF"/>
          </a:solidFill>
          <a:ln w="15240">
            <a:solidFill>
              <a:srgbClr val="1F5B9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45720" rIns="45720" rtlCol="0" anchor="ctr"/>
          <a:lstStyle/>
          <a:p>
            <a:pPr algn="ctr" rtl="1">
              <a:defRPr sz="1350" b="0">
                <a:solidFill>
                  <a:srgbClr val="1E1E1E"/>
                </a:solidFill>
                <a:latin typeface="Arial"/>
              </a:defRPr>
            </a:pPr>
            <a:r>
              <a:t>25</a:t>
            </a:r>
          </a:p>
        </p:txBody>
      </p:sp>
      <p:sp>
        <p:nvSpPr>
          <p:cNvPr id="26" name="Rectangle 25"/>
          <p:cNvSpPr/>
          <p:nvPr/>
        </p:nvSpPr>
        <p:spPr>
          <a:xfrm>
            <a:off x="6629400" y="2724912"/>
            <a:ext cx="1371600" cy="438912"/>
          </a:xfrm>
          <a:prstGeom prst="rect">
            <a:avLst/>
          </a:prstGeom>
          <a:solidFill>
            <a:srgbClr val="FFFFFF"/>
          </a:solidFill>
          <a:ln w="15240">
            <a:solidFill>
              <a:srgbClr val="1F5B9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45720" rIns="45720" rtlCol="0" anchor="ctr"/>
          <a:lstStyle/>
          <a:p>
            <a:pPr algn="ctr" rtl="1">
              <a:defRPr sz="1350" b="0">
                <a:solidFill>
                  <a:srgbClr val="1E1E1E"/>
                </a:solidFill>
                <a:latin typeface="Arial"/>
              </a:defRPr>
            </a:pPr>
            <a:r>
              <a:t>25</a:t>
            </a:r>
          </a:p>
        </p:txBody>
      </p:sp>
      <p:sp>
        <p:nvSpPr>
          <p:cNvPr id="27" name="Rectangle 26"/>
          <p:cNvSpPr/>
          <p:nvPr/>
        </p:nvSpPr>
        <p:spPr>
          <a:xfrm>
            <a:off x="8001000" y="2724912"/>
            <a:ext cx="1371600" cy="438912"/>
          </a:xfrm>
          <a:prstGeom prst="rect">
            <a:avLst/>
          </a:prstGeom>
          <a:solidFill>
            <a:srgbClr val="FFFFFF"/>
          </a:solidFill>
          <a:ln w="15240">
            <a:solidFill>
              <a:srgbClr val="1F5B9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45720" rIns="45720" rtlCol="0" anchor="ctr"/>
          <a:lstStyle/>
          <a:p>
            <a:pPr algn="ctr" rtl="1">
              <a:defRPr sz="1350" b="0">
                <a:solidFill>
                  <a:srgbClr val="1E1E1E"/>
                </a:solidFill>
                <a:latin typeface="Arial"/>
              </a:defRPr>
            </a:pPr>
            <a:r>
              <a:t>100</a:t>
            </a:r>
          </a:p>
        </p:txBody>
      </p:sp>
      <p:sp>
        <p:nvSpPr>
          <p:cNvPr id="28" name="Rounded Rectangle 27"/>
          <p:cNvSpPr/>
          <p:nvPr/>
        </p:nvSpPr>
        <p:spPr>
          <a:xfrm>
            <a:off x="685800" y="3246120"/>
            <a:ext cx="5349240" cy="1051560"/>
          </a:xfrm>
          <a:prstGeom prst="roundRect">
            <a:avLst/>
          </a:prstGeom>
          <a:solidFill>
            <a:srgbClr val="EBF2FD"/>
          </a:solidFill>
          <a:ln w="15240">
            <a:solidFill>
              <a:srgbClr val="1F5B9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45720" rIns="45720" rtlCol="0" anchor="ctr"/>
          <a:lstStyle/>
          <a:p>
            <a:pPr algn="ctr" rtl="1">
              <a:defRPr sz="1600" b="1">
                <a:solidFill>
                  <a:srgbClr val="1E1E1E"/>
                </a:solidFill>
                <a:latin typeface="Arial"/>
              </a:defRPr>
            </a:pPr>
            <a:r>
              <a:t>فرمول آزمون:</a:t>
            </a:r>
          </a:p>
          <a:p>
            <a:pPr algn="ctr" rtl="1">
              <a:defRPr sz="1600" b="1">
                <a:solidFill>
                  <a:srgbClr val="1E1E1E"/>
                </a:solidFill>
                <a:latin typeface="Arial"/>
              </a:defRPr>
            </a:pPr>
            <a:r>
              <a:t>χ² = Σ (O − E)² / E</a:t>
            </a:r>
          </a:p>
          <a:p>
            <a:pPr algn="ctr" rtl="1">
              <a:defRPr sz="1600" b="1">
                <a:solidFill>
                  <a:srgbClr val="1E1E1E"/>
                </a:solidFill>
                <a:latin typeface="Arial"/>
              </a:defRPr>
            </a:pPr>
            <a:r>
              <a:t>df = k − 1 = 4 − 1 = 3</a:t>
            </a:r>
          </a:p>
        </p:txBody>
      </p:sp>
      <p:sp>
        <p:nvSpPr>
          <p:cNvPr id="29" name="Rounded Rectangle 28"/>
          <p:cNvSpPr/>
          <p:nvPr/>
        </p:nvSpPr>
        <p:spPr>
          <a:xfrm>
            <a:off x="6263640" y="3246120"/>
            <a:ext cx="5257800" cy="1051560"/>
          </a:xfrm>
          <a:prstGeom prst="roundRect">
            <a:avLst/>
          </a:prstGeom>
          <a:solidFill>
            <a:srgbClr val="E8F6ED"/>
          </a:solidFill>
          <a:ln w="15240">
            <a:solidFill>
              <a:srgbClr val="258044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45720" rIns="45720" rtlCol="0" anchor="ctr"/>
          <a:lstStyle/>
          <a:p>
            <a:pPr algn="ctr" rtl="1">
              <a:defRPr sz="1450" b="1">
                <a:solidFill>
                  <a:srgbClr val="1E1E1E"/>
                </a:solidFill>
                <a:latin typeface="Arial"/>
              </a:defRPr>
            </a:pPr>
            <a:r>
              <a:rPr dirty="0" err="1"/>
              <a:t>نتیجه</a:t>
            </a:r>
            <a:r>
              <a:rPr dirty="0"/>
              <a:t> </a:t>
            </a:r>
            <a:r>
              <a:rPr dirty="0" err="1"/>
              <a:t>محاسبه</a:t>
            </a:r>
            <a:r>
              <a:rPr dirty="0"/>
              <a:t>:</a:t>
            </a:r>
          </a:p>
          <a:p>
            <a:pPr algn="ctr" rtl="1">
              <a:defRPr sz="1450" b="1">
                <a:solidFill>
                  <a:srgbClr val="1E1E1E"/>
                </a:solidFill>
                <a:latin typeface="Arial"/>
              </a:defRPr>
            </a:pPr>
            <a:r>
              <a:rPr dirty="0"/>
              <a:t>χ²(3) = 20.00,  p = 0.0002</a:t>
            </a:r>
          </a:p>
          <a:p>
            <a:pPr algn="ctr" rtl="1">
              <a:defRPr sz="1450" b="1">
                <a:solidFill>
                  <a:srgbClr val="1E1E1E"/>
                </a:solidFill>
                <a:latin typeface="Arial"/>
              </a:defRPr>
            </a:pPr>
            <a:r>
              <a:rPr dirty="0" err="1"/>
              <a:t>تفسیر</a:t>
            </a:r>
            <a:r>
              <a:rPr dirty="0"/>
              <a:t>: </a:t>
            </a:r>
            <a:r>
              <a:rPr dirty="0" err="1"/>
              <a:t>توزیع</a:t>
            </a:r>
            <a:r>
              <a:rPr dirty="0"/>
              <a:t> </a:t>
            </a:r>
            <a:r>
              <a:rPr dirty="0" err="1"/>
              <a:t>مشاهده‌شده</a:t>
            </a:r>
            <a:r>
              <a:rPr dirty="0"/>
              <a:t> </a:t>
            </a:r>
            <a:r>
              <a:rPr dirty="0" err="1"/>
              <a:t>با</a:t>
            </a:r>
            <a:r>
              <a:rPr dirty="0"/>
              <a:t> </a:t>
            </a:r>
            <a:r>
              <a:rPr dirty="0" err="1"/>
              <a:t>توزیع</a:t>
            </a:r>
            <a:r>
              <a:rPr dirty="0"/>
              <a:t> </a:t>
            </a:r>
            <a:r>
              <a:rPr dirty="0" err="1"/>
              <a:t>مورد</a:t>
            </a:r>
            <a:r>
              <a:rPr dirty="0"/>
              <a:t> </a:t>
            </a:r>
            <a:r>
              <a:rPr dirty="0" err="1"/>
              <a:t>انتظار</a:t>
            </a:r>
            <a:r>
              <a:rPr dirty="0"/>
              <a:t> </a:t>
            </a:r>
            <a:r>
              <a:rPr dirty="0" err="1"/>
              <a:t>تفاوت</a:t>
            </a:r>
            <a:r>
              <a:rPr dirty="0"/>
              <a:t> </a:t>
            </a:r>
            <a:r>
              <a:rPr dirty="0" err="1"/>
              <a:t>معنادار</a:t>
            </a:r>
            <a:r>
              <a:rPr dirty="0"/>
              <a:t> </a:t>
            </a:r>
            <a:r>
              <a:rPr dirty="0" err="1"/>
              <a:t>دارد</a:t>
            </a:r>
            <a:r>
              <a:rPr dirty="0"/>
              <a:t>.</a:t>
            </a:r>
          </a:p>
        </p:txBody>
      </p:sp>
      <p:sp>
        <p:nvSpPr>
          <p:cNvPr id="30" name="Rounded Rectangle 29"/>
          <p:cNvSpPr/>
          <p:nvPr/>
        </p:nvSpPr>
        <p:spPr>
          <a:xfrm>
            <a:off x="685800" y="4617720"/>
            <a:ext cx="10835640" cy="914400"/>
          </a:xfrm>
          <a:prstGeom prst="roundRect">
            <a:avLst/>
          </a:prstGeom>
          <a:solidFill>
            <a:srgbClr val="FFFFFF"/>
          </a:solidFill>
          <a:ln w="15240">
            <a:solidFill>
              <a:srgbClr val="193C6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45720" rIns="45720" rtlCol="0" anchor="ctr"/>
          <a:lstStyle/>
          <a:p>
            <a:pPr algn="ctr" rtl="1">
              <a:defRPr sz="1400" b="0">
                <a:solidFill>
                  <a:srgbClr val="1E1E1E"/>
                </a:solidFill>
                <a:latin typeface="Arial"/>
              </a:defRPr>
            </a:pPr>
            <a:r>
              <a:rPr dirty="0" err="1"/>
              <a:t>گزارش</a:t>
            </a:r>
            <a:r>
              <a:rPr dirty="0"/>
              <a:t> </a:t>
            </a:r>
            <a:r>
              <a:rPr dirty="0" err="1"/>
              <a:t>آکادمیک</a:t>
            </a:r>
            <a:r>
              <a:rPr dirty="0"/>
              <a:t> </a:t>
            </a:r>
            <a:r>
              <a:rPr dirty="0" err="1"/>
              <a:t>پیشنهادی</a:t>
            </a:r>
            <a:r>
              <a:rPr dirty="0"/>
              <a:t>:</a:t>
            </a:r>
          </a:p>
          <a:p>
            <a:pPr algn="ctr" rtl="1">
              <a:defRPr sz="1400" b="0">
                <a:solidFill>
                  <a:srgbClr val="1E1E1E"/>
                </a:solidFill>
                <a:latin typeface="Arial"/>
              </a:defRPr>
            </a:pPr>
            <a:r>
              <a:rPr dirty="0"/>
              <a:t>«</a:t>
            </a:r>
            <a:r>
              <a:rPr dirty="0" err="1"/>
              <a:t>آزمون</a:t>
            </a:r>
            <a:r>
              <a:rPr dirty="0"/>
              <a:t> </a:t>
            </a:r>
            <a:r>
              <a:rPr dirty="0" err="1"/>
              <a:t>برازش</a:t>
            </a:r>
            <a:r>
              <a:rPr dirty="0"/>
              <a:t> </a:t>
            </a:r>
            <a:r>
              <a:rPr dirty="0" err="1"/>
              <a:t>کای‌دو</a:t>
            </a:r>
            <a:r>
              <a:rPr dirty="0"/>
              <a:t> </a:t>
            </a:r>
            <a:r>
              <a:rPr dirty="0" err="1"/>
              <a:t>نشان</a:t>
            </a:r>
            <a:r>
              <a:rPr dirty="0"/>
              <a:t> </a:t>
            </a:r>
            <a:r>
              <a:rPr dirty="0" err="1"/>
              <a:t>داد</a:t>
            </a:r>
            <a:r>
              <a:rPr dirty="0"/>
              <a:t> </a:t>
            </a:r>
            <a:r>
              <a:rPr dirty="0" err="1"/>
              <a:t>که</a:t>
            </a:r>
            <a:r>
              <a:rPr dirty="0"/>
              <a:t> </a:t>
            </a:r>
            <a:r>
              <a:rPr dirty="0" err="1"/>
              <a:t>توزیع</a:t>
            </a:r>
            <a:r>
              <a:rPr dirty="0"/>
              <a:t> </a:t>
            </a:r>
            <a:r>
              <a:rPr dirty="0" err="1"/>
              <a:t>دانشجویان</a:t>
            </a:r>
            <a:r>
              <a:rPr dirty="0"/>
              <a:t> </a:t>
            </a:r>
            <a:r>
              <a:rPr dirty="0" err="1"/>
              <a:t>در</a:t>
            </a:r>
            <a:r>
              <a:rPr dirty="0"/>
              <a:t> </a:t>
            </a:r>
            <a:r>
              <a:rPr dirty="0" err="1"/>
              <a:t>چهار</a:t>
            </a:r>
            <a:r>
              <a:rPr dirty="0"/>
              <a:t> </a:t>
            </a:r>
            <a:r>
              <a:rPr dirty="0" err="1"/>
              <a:t>رشته</a:t>
            </a:r>
            <a:r>
              <a:rPr dirty="0"/>
              <a:t> </a:t>
            </a:r>
            <a:r>
              <a:rPr dirty="0" err="1"/>
              <a:t>با</a:t>
            </a:r>
            <a:r>
              <a:rPr dirty="0"/>
              <a:t> </a:t>
            </a:r>
            <a:r>
              <a:rPr dirty="0" err="1"/>
              <a:t>توزیع</a:t>
            </a:r>
            <a:r>
              <a:rPr dirty="0"/>
              <a:t> </a:t>
            </a:r>
            <a:r>
              <a:rPr dirty="0" err="1"/>
              <a:t>مورد</a:t>
            </a:r>
            <a:r>
              <a:rPr dirty="0"/>
              <a:t> </a:t>
            </a:r>
            <a:r>
              <a:rPr dirty="0" err="1"/>
              <a:t>انتظار</a:t>
            </a:r>
            <a:r>
              <a:rPr dirty="0"/>
              <a:t> </a:t>
            </a:r>
            <a:r>
              <a:rPr dirty="0" err="1"/>
              <a:t>تفاوت</a:t>
            </a:r>
            <a:r>
              <a:rPr dirty="0"/>
              <a:t> </a:t>
            </a:r>
            <a:r>
              <a:rPr dirty="0" err="1"/>
              <a:t>معنادار</a:t>
            </a:r>
            <a:r>
              <a:rPr dirty="0"/>
              <a:t> </a:t>
            </a:r>
            <a:r>
              <a:rPr dirty="0" err="1"/>
              <a:t>دارد</a:t>
            </a:r>
            <a:r>
              <a:rPr dirty="0"/>
              <a:t>،</a:t>
            </a:r>
            <a:endParaRPr lang="en-US" dirty="0"/>
          </a:p>
          <a:p>
            <a:pPr algn="ctr" rtl="1">
              <a:defRPr sz="1400" b="0">
                <a:solidFill>
                  <a:srgbClr val="1E1E1E"/>
                </a:solidFill>
                <a:latin typeface="Arial"/>
              </a:defRPr>
            </a:pPr>
            <a:r>
              <a:rPr dirty="0"/>
              <a:t> χ²(3)=20.00, p&lt;.001. </a:t>
            </a:r>
            <a:r>
              <a:rPr dirty="0" err="1"/>
              <a:t>بنابراین</a:t>
            </a:r>
            <a:r>
              <a:rPr dirty="0"/>
              <a:t> </a:t>
            </a:r>
            <a:r>
              <a:rPr dirty="0" err="1"/>
              <a:t>فرض</a:t>
            </a:r>
            <a:r>
              <a:rPr dirty="0"/>
              <a:t> </a:t>
            </a:r>
            <a:r>
              <a:rPr dirty="0" err="1"/>
              <a:t>صفر</a:t>
            </a:r>
            <a:r>
              <a:rPr dirty="0"/>
              <a:t> </a:t>
            </a:r>
            <a:r>
              <a:rPr dirty="0" err="1"/>
              <a:t>مبنی</a:t>
            </a:r>
            <a:r>
              <a:rPr dirty="0"/>
              <a:t> </a:t>
            </a:r>
            <a:r>
              <a:rPr dirty="0" err="1"/>
              <a:t>بر</a:t>
            </a:r>
            <a:r>
              <a:rPr dirty="0"/>
              <a:t> </a:t>
            </a:r>
            <a:r>
              <a:rPr dirty="0" err="1"/>
              <a:t>برازش</a:t>
            </a:r>
            <a:r>
              <a:rPr dirty="0"/>
              <a:t> </a:t>
            </a:r>
            <a:r>
              <a:rPr dirty="0" err="1"/>
              <a:t>توزیع</a:t>
            </a:r>
            <a:r>
              <a:rPr dirty="0"/>
              <a:t> </a:t>
            </a:r>
            <a:r>
              <a:rPr dirty="0" err="1"/>
              <a:t>مشاهده‌شده</a:t>
            </a:r>
            <a:r>
              <a:rPr dirty="0"/>
              <a:t> </a:t>
            </a:r>
            <a:r>
              <a:rPr dirty="0" err="1"/>
              <a:t>با</a:t>
            </a:r>
            <a:r>
              <a:rPr dirty="0"/>
              <a:t> </a:t>
            </a:r>
            <a:r>
              <a:rPr dirty="0" err="1"/>
              <a:t>توزیع</a:t>
            </a:r>
            <a:r>
              <a:rPr dirty="0"/>
              <a:t> </a:t>
            </a:r>
            <a:r>
              <a:rPr dirty="0" err="1"/>
              <a:t>مورد</a:t>
            </a:r>
            <a:r>
              <a:rPr dirty="0"/>
              <a:t> </a:t>
            </a:r>
            <a:r>
              <a:rPr dirty="0" err="1"/>
              <a:t>انتظار</a:t>
            </a:r>
            <a:r>
              <a:rPr dirty="0"/>
              <a:t> </a:t>
            </a:r>
            <a:r>
              <a:rPr dirty="0" err="1"/>
              <a:t>رد</a:t>
            </a:r>
            <a:r>
              <a:rPr dirty="0"/>
              <a:t> </a:t>
            </a:r>
            <a:r>
              <a:rPr dirty="0" err="1"/>
              <a:t>می‌شود</a:t>
            </a:r>
            <a:r>
              <a:rPr dirty="0"/>
              <a:t>.»</a:t>
            </a:r>
          </a:p>
        </p:txBody>
      </p:sp>
      <p:sp>
        <p:nvSpPr>
          <p:cNvPr id="31" name="Rounded Rectangle 30"/>
          <p:cNvSpPr/>
          <p:nvPr/>
        </p:nvSpPr>
        <p:spPr>
          <a:xfrm>
            <a:off x="685800" y="5806440"/>
            <a:ext cx="10835640" cy="457200"/>
          </a:xfrm>
          <a:prstGeom prst="roundRect">
            <a:avLst/>
          </a:prstGeom>
          <a:solidFill>
            <a:srgbClr val="FFF3E7"/>
          </a:solidFill>
          <a:ln w="15240">
            <a:solidFill>
              <a:srgbClr val="EB7D2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45720" rIns="45720" rtlCol="0" anchor="ctr"/>
          <a:lstStyle/>
          <a:p>
            <a:pPr algn="ctr" rtl="1">
              <a:defRPr sz="1300" b="1">
                <a:solidFill>
                  <a:srgbClr val="1E1E1E"/>
                </a:solidFill>
                <a:latin typeface="Arial"/>
              </a:defRPr>
            </a:pPr>
            <a:r>
              <a:t>نکته: اگر بیش از ۲۰٪ فراوانی‌های مورد انتظار کمتر از ۵ باشد، بهتر است طبقات ادغام شوند یا از روش‌های دقیق/Monte Carlo استفاده شود.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9FBF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ight Triangle 1"/>
          <p:cNvSpPr/>
          <p:nvPr/>
        </p:nvSpPr>
        <p:spPr>
          <a:xfrm rot="10800000">
            <a:off x="0" y="0"/>
            <a:ext cx="685800" cy="960120"/>
          </a:xfrm>
          <a:prstGeom prst="rtTriangle">
            <a:avLst/>
          </a:prstGeom>
          <a:solidFill>
            <a:srgbClr val="092D5A"/>
          </a:solidFill>
          <a:ln>
            <a:solidFill>
              <a:srgbClr val="092D5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/>
          </a:p>
        </p:txBody>
      </p:sp>
      <p:sp>
        <p:nvSpPr>
          <p:cNvPr id="3" name="Chevron 2"/>
          <p:cNvSpPr/>
          <p:nvPr/>
        </p:nvSpPr>
        <p:spPr>
          <a:xfrm>
            <a:off x="438912" y="164592"/>
            <a:ext cx="411480" cy="658368"/>
          </a:xfrm>
          <a:prstGeom prst="chevron">
            <a:avLst/>
          </a:prstGeom>
          <a:solidFill>
            <a:srgbClr val="1A8C9C"/>
          </a:solidFill>
          <a:ln>
            <a:solidFill>
              <a:srgbClr val="1A8C9C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/>
          </a:p>
        </p:txBody>
      </p:sp>
      <p:sp>
        <p:nvSpPr>
          <p:cNvPr id="4" name="Rounded Rectangle 3"/>
          <p:cNvSpPr/>
          <p:nvPr/>
        </p:nvSpPr>
        <p:spPr>
          <a:xfrm>
            <a:off x="10771632" y="109728"/>
            <a:ext cx="1261872" cy="822960"/>
          </a:xfrm>
          <a:prstGeom prst="roundRect">
            <a:avLst/>
          </a:prstGeom>
          <a:solidFill>
            <a:srgbClr val="092D5A"/>
          </a:solidFill>
          <a:ln>
            <a:solidFill>
              <a:srgbClr val="092D5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/>
          </a:p>
        </p:txBody>
      </p:sp>
      <p:sp>
        <p:nvSpPr>
          <p:cNvPr id="5" name="TextBox 4"/>
          <p:cNvSpPr txBox="1"/>
          <p:nvPr/>
        </p:nvSpPr>
        <p:spPr>
          <a:xfrm>
            <a:off x="10971674" y="274320"/>
            <a:ext cx="843500" cy="49244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rtl="1">
              <a:defRPr sz="1300" b="1">
                <a:solidFill>
                  <a:srgbClr val="FFFFFF"/>
                </a:solidFill>
                <a:latin typeface="Arial"/>
              </a:defRPr>
            </a:pPr>
            <a:r>
              <a:t>Nominal</a:t>
            </a:r>
            <a:br/>
            <a:r>
              <a:t>Data</a:t>
            </a:r>
          </a:p>
        </p:txBody>
      </p:sp>
      <p:cxnSp>
        <p:nvCxnSpPr>
          <p:cNvPr id="6" name="Connector 5"/>
          <p:cNvCxnSpPr/>
          <p:nvPr/>
        </p:nvCxnSpPr>
        <p:spPr>
          <a:xfrm>
            <a:off x="0" y="987552"/>
            <a:ext cx="12191695" cy="0"/>
          </a:xfrm>
          <a:prstGeom prst="line">
            <a:avLst/>
          </a:prstGeom>
          <a:ln w="16510">
            <a:solidFill>
              <a:srgbClr val="092D5A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3058905" y="45720"/>
            <a:ext cx="5952270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rtl="1">
              <a:defRPr sz="2400" b="1">
                <a:solidFill>
                  <a:srgbClr val="092D5A"/>
                </a:solidFill>
                <a:latin typeface="Arial"/>
              </a:defRPr>
            </a:pPr>
            <a:r>
              <a:t>مثال دقیق ۲: آزمون استقلال کای‌دو برای دو متغیر اسمی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175107" y="475488"/>
            <a:ext cx="3674146" cy="2923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rtl="1">
              <a:defRPr sz="1300">
                <a:solidFill>
                  <a:srgbClr val="575C63"/>
                </a:solidFill>
                <a:latin typeface="Times New Roman"/>
              </a:defRPr>
            </a:pPr>
            <a:r>
              <a:t>Chi-Square Test of Independence: contingency table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594360" y="1188720"/>
            <a:ext cx="10972800" cy="530352"/>
          </a:xfrm>
          <a:prstGeom prst="roundRect">
            <a:avLst/>
          </a:prstGeom>
          <a:solidFill>
            <a:srgbClr val="092D5A"/>
          </a:solidFill>
          <a:ln w="15240">
            <a:solidFill>
              <a:srgbClr val="092D5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45720" rIns="45720" rtlCol="0" anchor="ctr"/>
          <a:lstStyle/>
          <a:p>
            <a:pPr algn="ctr" rtl="1">
              <a:defRPr sz="1600" b="1">
                <a:solidFill>
                  <a:srgbClr val="FFFFFF"/>
                </a:solidFill>
                <a:latin typeface="Arial"/>
              </a:defRPr>
            </a:pPr>
            <a:r>
              <a:t>مسئله پژوهش: آیا بین جنسیت و موافقت با یک سیاست آموزشی رابطه وجود دارد؟</a:t>
            </a:r>
          </a:p>
        </p:txBody>
      </p:sp>
      <p:sp>
        <p:nvSpPr>
          <p:cNvPr id="10" name="Rectangle 9"/>
          <p:cNvSpPr/>
          <p:nvPr/>
        </p:nvSpPr>
        <p:spPr>
          <a:xfrm>
            <a:off x="1143000" y="1828800"/>
            <a:ext cx="1920240" cy="411480"/>
          </a:xfrm>
          <a:prstGeom prst="rect">
            <a:avLst/>
          </a:prstGeom>
          <a:solidFill>
            <a:srgbClr val="092D5A"/>
          </a:solidFill>
          <a:ln w="15240">
            <a:solidFill>
              <a:srgbClr val="092D5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45720" rIns="45720" rtlCol="0" anchor="ctr"/>
          <a:lstStyle/>
          <a:p>
            <a:pPr algn="ctr" rtl="1">
              <a:defRPr sz="1400" b="1">
                <a:solidFill>
                  <a:srgbClr val="FFFFFF"/>
                </a:solidFill>
                <a:latin typeface="Arial"/>
              </a:defRPr>
            </a:pPr>
            <a:r>
              <a:t>گروه</a:t>
            </a:r>
          </a:p>
        </p:txBody>
      </p:sp>
      <p:sp>
        <p:nvSpPr>
          <p:cNvPr id="11" name="Rectangle 10"/>
          <p:cNvSpPr/>
          <p:nvPr/>
        </p:nvSpPr>
        <p:spPr>
          <a:xfrm>
            <a:off x="3063240" y="1828800"/>
            <a:ext cx="1828800" cy="411480"/>
          </a:xfrm>
          <a:prstGeom prst="rect">
            <a:avLst/>
          </a:prstGeom>
          <a:solidFill>
            <a:srgbClr val="092D5A"/>
          </a:solidFill>
          <a:ln w="15240">
            <a:solidFill>
              <a:srgbClr val="092D5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45720" rIns="45720" rtlCol="0" anchor="ctr"/>
          <a:lstStyle/>
          <a:p>
            <a:pPr algn="ctr" rtl="1">
              <a:defRPr sz="1400" b="1">
                <a:solidFill>
                  <a:srgbClr val="FFFFFF"/>
                </a:solidFill>
                <a:latin typeface="Arial"/>
              </a:defRPr>
            </a:pPr>
            <a:r>
              <a:t>موافق</a:t>
            </a:r>
          </a:p>
        </p:txBody>
      </p:sp>
      <p:sp>
        <p:nvSpPr>
          <p:cNvPr id="12" name="Rectangle 11"/>
          <p:cNvSpPr/>
          <p:nvPr/>
        </p:nvSpPr>
        <p:spPr>
          <a:xfrm>
            <a:off x="4892040" y="1828800"/>
            <a:ext cx="1828800" cy="411480"/>
          </a:xfrm>
          <a:prstGeom prst="rect">
            <a:avLst/>
          </a:prstGeom>
          <a:solidFill>
            <a:srgbClr val="092D5A"/>
          </a:solidFill>
          <a:ln w="15240">
            <a:solidFill>
              <a:srgbClr val="092D5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45720" rIns="45720" rtlCol="0" anchor="ctr"/>
          <a:lstStyle/>
          <a:p>
            <a:pPr algn="ctr" rtl="1">
              <a:defRPr sz="1400" b="1">
                <a:solidFill>
                  <a:srgbClr val="FFFFFF"/>
                </a:solidFill>
                <a:latin typeface="Arial"/>
              </a:defRPr>
            </a:pPr>
            <a:r>
              <a:t>مخالف</a:t>
            </a:r>
          </a:p>
        </p:txBody>
      </p:sp>
      <p:sp>
        <p:nvSpPr>
          <p:cNvPr id="13" name="Rectangle 12"/>
          <p:cNvSpPr/>
          <p:nvPr/>
        </p:nvSpPr>
        <p:spPr>
          <a:xfrm>
            <a:off x="6720840" y="1828800"/>
            <a:ext cx="1828800" cy="411480"/>
          </a:xfrm>
          <a:prstGeom prst="rect">
            <a:avLst/>
          </a:prstGeom>
          <a:solidFill>
            <a:srgbClr val="092D5A"/>
          </a:solidFill>
          <a:ln w="15240">
            <a:solidFill>
              <a:srgbClr val="092D5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45720" rIns="45720" rtlCol="0" anchor="ctr"/>
          <a:lstStyle/>
          <a:p>
            <a:pPr algn="ctr" rtl="1">
              <a:defRPr sz="1400" b="1">
                <a:solidFill>
                  <a:srgbClr val="FFFFFF"/>
                </a:solidFill>
                <a:latin typeface="Arial"/>
              </a:defRPr>
            </a:pPr>
            <a:r>
              <a:t>جمع</a:t>
            </a:r>
          </a:p>
        </p:txBody>
      </p:sp>
      <p:sp>
        <p:nvSpPr>
          <p:cNvPr id="14" name="Rectangle 13"/>
          <p:cNvSpPr/>
          <p:nvPr/>
        </p:nvSpPr>
        <p:spPr>
          <a:xfrm>
            <a:off x="1143000" y="2240280"/>
            <a:ext cx="1920240" cy="457200"/>
          </a:xfrm>
          <a:prstGeom prst="rect">
            <a:avLst/>
          </a:prstGeom>
          <a:solidFill>
            <a:srgbClr val="EBF2FD"/>
          </a:solidFill>
          <a:ln w="15240">
            <a:solidFill>
              <a:srgbClr val="1F5B9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45720" rIns="45720" rtlCol="0" anchor="ctr"/>
          <a:lstStyle/>
          <a:p>
            <a:pPr algn="ctr" rtl="1">
              <a:defRPr sz="1350" b="1">
                <a:solidFill>
                  <a:srgbClr val="1E1E1E"/>
                </a:solidFill>
                <a:latin typeface="Arial"/>
              </a:defRPr>
            </a:pPr>
            <a:r>
              <a:t>زن</a:t>
            </a:r>
          </a:p>
        </p:txBody>
      </p:sp>
      <p:sp>
        <p:nvSpPr>
          <p:cNvPr id="15" name="Rectangle 14"/>
          <p:cNvSpPr/>
          <p:nvPr/>
        </p:nvSpPr>
        <p:spPr>
          <a:xfrm>
            <a:off x="3063240" y="2240280"/>
            <a:ext cx="1828800" cy="457200"/>
          </a:xfrm>
          <a:prstGeom prst="rect">
            <a:avLst/>
          </a:prstGeom>
          <a:solidFill>
            <a:srgbClr val="EBF2FD"/>
          </a:solidFill>
          <a:ln w="15240">
            <a:solidFill>
              <a:srgbClr val="1F5B9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45720" rIns="45720" rtlCol="0" anchor="ctr"/>
          <a:lstStyle/>
          <a:p>
            <a:pPr algn="ctr" rtl="1">
              <a:defRPr sz="1350" b="0">
                <a:solidFill>
                  <a:srgbClr val="1E1E1E"/>
                </a:solidFill>
                <a:latin typeface="Arial"/>
              </a:defRPr>
            </a:pPr>
            <a:r>
              <a:t>30</a:t>
            </a:r>
          </a:p>
        </p:txBody>
      </p:sp>
      <p:sp>
        <p:nvSpPr>
          <p:cNvPr id="16" name="Rectangle 15"/>
          <p:cNvSpPr/>
          <p:nvPr/>
        </p:nvSpPr>
        <p:spPr>
          <a:xfrm>
            <a:off x="4892040" y="2240280"/>
            <a:ext cx="1828800" cy="457200"/>
          </a:xfrm>
          <a:prstGeom prst="rect">
            <a:avLst/>
          </a:prstGeom>
          <a:solidFill>
            <a:srgbClr val="EBF2FD"/>
          </a:solidFill>
          <a:ln w="15240">
            <a:solidFill>
              <a:srgbClr val="1F5B9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45720" rIns="45720" rtlCol="0" anchor="ctr"/>
          <a:lstStyle/>
          <a:p>
            <a:pPr algn="ctr" rtl="1">
              <a:defRPr sz="1350" b="0">
                <a:solidFill>
                  <a:srgbClr val="1E1E1E"/>
                </a:solidFill>
                <a:latin typeface="Arial"/>
              </a:defRPr>
            </a:pPr>
            <a:r>
              <a:t>20</a:t>
            </a:r>
          </a:p>
        </p:txBody>
      </p:sp>
      <p:sp>
        <p:nvSpPr>
          <p:cNvPr id="17" name="Rectangle 16"/>
          <p:cNvSpPr/>
          <p:nvPr/>
        </p:nvSpPr>
        <p:spPr>
          <a:xfrm>
            <a:off x="6720840" y="2240280"/>
            <a:ext cx="1828800" cy="457200"/>
          </a:xfrm>
          <a:prstGeom prst="rect">
            <a:avLst/>
          </a:prstGeom>
          <a:solidFill>
            <a:srgbClr val="EBF2FD"/>
          </a:solidFill>
          <a:ln w="15240">
            <a:solidFill>
              <a:srgbClr val="1F5B9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45720" rIns="45720" rtlCol="0" anchor="ctr"/>
          <a:lstStyle/>
          <a:p>
            <a:pPr algn="ctr" rtl="1">
              <a:defRPr sz="1350" b="0">
                <a:solidFill>
                  <a:srgbClr val="1E1E1E"/>
                </a:solidFill>
                <a:latin typeface="Arial"/>
              </a:defRPr>
            </a:pPr>
            <a:r>
              <a:t>50</a:t>
            </a:r>
          </a:p>
        </p:txBody>
      </p:sp>
      <p:sp>
        <p:nvSpPr>
          <p:cNvPr id="18" name="Rectangle 17"/>
          <p:cNvSpPr/>
          <p:nvPr/>
        </p:nvSpPr>
        <p:spPr>
          <a:xfrm>
            <a:off x="1143000" y="2697480"/>
            <a:ext cx="1920240" cy="457200"/>
          </a:xfrm>
          <a:prstGeom prst="rect">
            <a:avLst/>
          </a:prstGeom>
          <a:solidFill>
            <a:srgbClr val="EBF2FD"/>
          </a:solidFill>
          <a:ln w="15240">
            <a:solidFill>
              <a:srgbClr val="1F5B9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45720" rIns="45720" rtlCol="0" anchor="ctr"/>
          <a:lstStyle/>
          <a:p>
            <a:pPr algn="ctr" rtl="1">
              <a:defRPr sz="1350" b="1">
                <a:solidFill>
                  <a:srgbClr val="1E1E1E"/>
                </a:solidFill>
                <a:latin typeface="Arial"/>
              </a:defRPr>
            </a:pPr>
            <a:r>
              <a:t>مرد</a:t>
            </a:r>
          </a:p>
        </p:txBody>
      </p:sp>
      <p:sp>
        <p:nvSpPr>
          <p:cNvPr id="19" name="Rectangle 18"/>
          <p:cNvSpPr/>
          <p:nvPr/>
        </p:nvSpPr>
        <p:spPr>
          <a:xfrm>
            <a:off x="3063240" y="2697480"/>
            <a:ext cx="1828800" cy="457200"/>
          </a:xfrm>
          <a:prstGeom prst="rect">
            <a:avLst/>
          </a:prstGeom>
          <a:solidFill>
            <a:srgbClr val="EBF2FD"/>
          </a:solidFill>
          <a:ln w="15240">
            <a:solidFill>
              <a:srgbClr val="1F5B9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45720" rIns="45720" rtlCol="0" anchor="ctr"/>
          <a:lstStyle/>
          <a:p>
            <a:pPr algn="ctr" rtl="1">
              <a:defRPr sz="1350" b="0">
                <a:solidFill>
                  <a:srgbClr val="1E1E1E"/>
                </a:solidFill>
                <a:latin typeface="Arial"/>
              </a:defRPr>
            </a:pPr>
            <a:r>
              <a:t>18</a:t>
            </a:r>
          </a:p>
        </p:txBody>
      </p:sp>
      <p:sp>
        <p:nvSpPr>
          <p:cNvPr id="20" name="Rectangle 19"/>
          <p:cNvSpPr/>
          <p:nvPr/>
        </p:nvSpPr>
        <p:spPr>
          <a:xfrm>
            <a:off x="4892040" y="2697480"/>
            <a:ext cx="1828800" cy="457200"/>
          </a:xfrm>
          <a:prstGeom prst="rect">
            <a:avLst/>
          </a:prstGeom>
          <a:solidFill>
            <a:srgbClr val="EBF2FD"/>
          </a:solidFill>
          <a:ln w="15240">
            <a:solidFill>
              <a:srgbClr val="1F5B9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45720" rIns="45720" rtlCol="0" anchor="ctr"/>
          <a:lstStyle/>
          <a:p>
            <a:pPr algn="ctr" rtl="1">
              <a:defRPr sz="1350" b="0">
                <a:solidFill>
                  <a:srgbClr val="1E1E1E"/>
                </a:solidFill>
                <a:latin typeface="Arial"/>
              </a:defRPr>
            </a:pPr>
            <a:r>
              <a:t>32</a:t>
            </a:r>
          </a:p>
        </p:txBody>
      </p:sp>
      <p:sp>
        <p:nvSpPr>
          <p:cNvPr id="21" name="Rectangle 20"/>
          <p:cNvSpPr/>
          <p:nvPr/>
        </p:nvSpPr>
        <p:spPr>
          <a:xfrm>
            <a:off x="6720840" y="2697480"/>
            <a:ext cx="1828800" cy="457200"/>
          </a:xfrm>
          <a:prstGeom prst="rect">
            <a:avLst/>
          </a:prstGeom>
          <a:solidFill>
            <a:srgbClr val="EBF2FD"/>
          </a:solidFill>
          <a:ln w="15240">
            <a:solidFill>
              <a:srgbClr val="1F5B9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45720" rIns="45720" rtlCol="0" anchor="ctr"/>
          <a:lstStyle/>
          <a:p>
            <a:pPr algn="ctr" rtl="1">
              <a:defRPr sz="1350" b="0">
                <a:solidFill>
                  <a:srgbClr val="1E1E1E"/>
                </a:solidFill>
                <a:latin typeface="Arial"/>
              </a:defRPr>
            </a:pPr>
            <a:r>
              <a:t>50</a:t>
            </a:r>
          </a:p>
        </p:txBody>
      </p:sp>
      <p:sp>
        <p:nvSpPr>
          <p:cNvPr id="22" name="Rectangle 21"/>
          <p:cNvSpPr/>
          <p:nvPr/>
        </p:nvSpPr>
        <p:spPr>
          <a:xfrm>
            <a:off x="1143000" y="3154680"/>
            <a:ext cx="1920240" cy="457200"/>
          </a:xfrm>
          <a:prstGeom prst="rect">
            <a:avLst/>
          </a:prstGeom>
          <a:solidFill>
            <a:srgbClr val="E3F5F8"/>
          </a:solidFill>
          <a:ln w="15240">
            <a:solidFill>
              <a:srgbClr val="1F5B9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45720" rIns="45720" rtlCol="0" anchor="ctr"/>
          <a:lstStyle/>
          <a:p>
            <a:pPr algn="ctr" rtl="1">
              <a:defRPr sz="1350" b="1">
                <a:solidFill>
                  <a:srgbClr val="1E1E1E"/>
                </a:solidFill>
                <a:latin typeface="Arial"/>
              </a:defRPr>
            </a:pPr>
            <a:r>
              <a:t>جمع</a:t>
            </a:r>
          </a:p>
        </p:txBody>
      </p:sp>
      <p:sp>
        <p:nvSpPr>
          <p:cNvPr id="23" name="Rectangle 22"/>
          <p:cNvSpPr/>
          <p:nvPr/>
        </p:nvSpPr>
        <p:spPr>
          <a:xfrm>
            <a:off x="3063240" y="3154680"/>
            <a:ext cx="1828800" cy="457200"/>
          </a:xfrm>
          <a:prstGeom prst="rect">
            <a:avLst/>
          </a:prstGeom>
          <a:solidFill>
            <a:srgbClr val="E3F5F8"/>
          </a:solidFill>
          <a:ln w="15240">
            <a:solidFill>
              <a:srgbClr val="1F5B9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45720" rIns="45720" rtlCol="0" anchor="ctr"/>
          <a:lstStyle/>
          <a:p>
            <a:pPr algn="ctr" rtl="1">
              <a:defRPr sz="1350" b="1">
                <a:solidFill>
                  <a:srgbClr val="1E1E1E"/>
                </a:solidFill>
                <a:latin typeface="Arial"/>
              </a:defRPr>
            </a:pPr>
            <a:r>
              <a:t>48</a:t>
            </a:r>
          </a:p>
        </p:txBody>
      </p:sp>
      <p:sp>
        <p:nvSpPr>
          <p:cNvPr id="24" name="Rectangle 23"/>
          <p:cNvSpPr/>
          <p:nvPr/>
        </p:nvSpPr>
        <p:spPr>
          <a:xfrm>
            <a:off x="4892040" y="3154680"/>
            <a:ext cx="1828800" cy="457200"/>
          </a:xfrm>
          <a:prstGeom prst="rect">
            <a:avLst/>
          </a:prstGeom>
          <a:solidFill>
            <a:srgbClr val="E3F5F8"/>
          </a:solidFill>
          <a:ln w="15240">
            <a:solidFill>
              <a:srgbClr val="1F5B9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45720" rIns="45720" rtlCol="0" anchor="ctr"/>
          <a:lstStyle/>
          <a:p>
            <a:pPr algn="ctr" rtl="1">
              <a:defRPr sz="1350" b="1">
                <a:solidFill>
                  <a:srgbClr val="1E1E1E"/>
                </a:solidFill>
                <a:latin typeface="Arial"/>
              </a:defRPr>
            </a:pPr>
            <a:r>
              <a:t>52</a:t>
            </a:r>
          </a:p>
        </p:txBody>
      </p:sp>
      <p:sp>
        <p:nvSpPr>
          <p:cNvPr id="25" name="Rectangle 24"/>
          <p:cNvSpPr/>
          <p:nvPr/>
        </p:nvSpPr>
        <p:spPr>
          <a:xfrm>
            <a:off x="6720840" y="3154680"/>
            <a:ext cx="1828800" cy="457200"/>
          </a:xfrm>
          <a:prstGeom prst="rect">
            <a:avLst/>
          </a:prstGeom>
          <a:solidFill>
            <a:srgbClr val="E3F5F8"/>
          </a:solidFill>
          <a:ln w="15240">
            <a:solidFill>
              <a:srgbClr val="1F5B9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45720" rIns="45720" rtlCol="0" anchor="ctr"/>
          <a:lstStyle/>
          <a:p>
            <a:pPr algn="ctr" rtl="1">
              <a:defRPr sz="1350" b="1">
                <a:solidFill>
                  <a:srgbClr val="1E1E1E"/>
                </a:solidFill>
                <a:latin typeface="Arial"/>
              </a:defRPr>
            </a:pPr>
            <a:r>
              <a:t>100</a:t>
            </a:r>
          </a:p>
        </p:txBody>
      </p:sp>
      <p:sp>
        <p:nvSpPr>
          <p:cNvPr id="26" name="Rounded Rectangle 25"/>
          <p:cNvSpPr/>
          <p:nvPr/>
        </p:nvSpPr>
        <p:spPr>
          <a:xfrm>
            <a:off x="9366738" y="1920240"/>
            <a:ext cx="2108982" cy="1325880"/>
          </a:xfrm>
          <a:prstGeom prst="roundRect">
            <a:avLst/>
          </a:prstGeom>
          <a:solidFill>
            <a:srgbClr val="FFFFFF"/>
          </a:solidFill>
          <a:ln w="15240">
            <a:solidFill>
              <a:srgbClr val="193C6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45720" rIns="45720" rtlCol="0" anchor="ctr"/>
          <a:lstStyle/>
          <a:p>
            <a:pPr algn="ctr" rtl="1">
              <a:defRPr sz="1500" b="1">
                <a:solidFill>
                  <a:srgbClr val="1E1E1E"/>
                </a:solidFill>
                <a:latin typeface="Arial"/>
              </a:defRPr>
            </a:pPr>
            <a:r>
              <a:t>فرضیه‌ها:</a:t>
            </a:r>
          </a:p>
          <a:p>
            <a:pPr algn="ctr" rtl="1">
              <a:defRPr sz="1500" b="1">
                <a:solidFill>
                  <a:srgbClr val="1E1E1E"/>
                </a:solidFill>
                <a:latin typeface="Arial"/>
              </a:defRPr>
            </a:pPr>
            <a:r>
              <a:t>H₀: دو متغیر مستقل‌اند.</a:t>
            </a:r>
          </a:p>
          <a:p>
            <a:pPr algn="ctr" rtl="1">
              <a:defRPr sz="1500" b="1">
                <a:solidFill>
                  <a:srgbClr val="1E1E1E"/>
                </a:solidFill>
                <a:latin typeface="Arial"/>
              </a:defRPr>
            </a:pPr>
            <a:r>
              <a:t>H₁: دو متغیر وابسته‌اند.</a:t>
            </a:r>
          </a:p>
        </p:txBody>
      </p:sp>
      <p:sp>
        <p:nvSpPr>
          <p:cNvPr id="27" name="Rounded Rectangle 26"/>
          <p:cNvSpPr/>
          <p:nvPr/>
        </p:nvSpPr>
        <p:spPr>
          <a:xfrm>
            <a:off x="777240" y="3886200"/>
            <a:ext cx="5212080" cy="914400"/>
          </a:xfrm>
          <a:prstGeom prst="roundRect">
            <a:avLst/>
          </a:prstGeom>
          <a:solidFill>
            <a:srgbClr val="E8F6ED"/>
          </a:solidFill>
          <a:ln w="15240">
            <a:solidFill>
              <a:srgbClr val="258044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45720" rIns="45720" rtlCol="0" anchor="ctr"/>
          <a:lstStyle/>
          <a:p>
            <a:pPr algn="ctr" rtl="1">
              <a:defRPr sz="1600" b="1">
                <a:solidFill>
                  <a:srgbClr val="1E1E1E"/>
                </a:solidFill>
                <a:latin typeface="Arial"/>
              </a:defRPr>
            </a:pPr>
            <a:r>
              <a:t>نتیجه محاسبه:</a:t>
            </a:r>
          </a:p>
          <a:p>
            <a:pPr algn="ctr" rtl="1">
              <a:defRPr sz="1600" b="1">
                <a:solidFill>
                  <a:srgbClr val="1E1E1E"/>
                </a:solidFill>
                <a:latin typeface="Arial"/>
              </a:defRPr>
            </a:pPr>
            <a:r>
              <a:t>χ²(1) = 5.77,  p = 0.016</a:t>
            </a:r>
          </a:p>
          <a:p>
            <a:pPr algn="ctr" rtl="1">
              <a:defRPr sz="1600" b="1">
                <a:solidFill>
                  <a:srgbClr val="1E1E1E"/>
                </a:solidFill>
                <a:latin typeface="Arial"/>
              </a:defRPr>
            </a:pPr>
            <a:r>
              <a:t>اندازه اثر: Phi = 0.24</a:t>
            </a:r>
          </a:p>
        </p:txBody>
      </p:sp>
      <p:sp>
        <p:nvSpPr>
          <p:cNvPr id="28" name="Rounded Rectangle 27"/>
          <p:cNvSpPr/>
          <p:nvPr/>
        </p:nvSpPr>
        <p:spPr>
          <a:xfrm>
            <a:off x="6263640" y="3886200"/>
            <a:ext cx="5212080" cy="914400"/>
          </a:xfrm>
          <a:prstGeom prst="roundRect">
            <a:avLst/>
          </a:prstGeom>
          <a:solidFill>
            <a:srgbClr val="FFFFFF"/>
          </a:solidFill>
          <a:ln w="15240">
            <a:solidFill>
              <a:srgbClr val="258044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45720" rIns="45720" rtlCol="0" anchor="ctr"/>
          <a:lstStyle/>
          <a:p>
            <a:pPr algn="ctr" rtl="1">
              <a:defRPr sz="1400" b="0">
                <a:solidFill>
                  <a:srgbClr val="1E1E1E"/>
                </a:solidFill>
                <a:latin typeface="Arial"/>
              </a:defRPr>
            </a:pPr>
            <a:r>
              <a:t>تفسیر:</a:t>
            </a:r>
          </a:p>
          <a:p>
            <a:pPr algn="ctr" rtl="1">
              <a:defRPr sz="1400" b="0">
                <a:solidFill>
                  <a:srgbClr val="1E1E1E"/>
                </a:solidFill>
                <a:latin typeface="Arial"/>
              </a:defRPr>
            </a:pPr>
            <a:r>
              <a:t>رابطه معناداری بین جنسیت و موافقت با سیاست آموزشی مشاهده شد. مقدار Phi نشان‌دهنده اندازه اثر در جدول ۲×۲ است.</a:t>
            </a:r>
          </a:p>
        </p:txBody>
      </p:sp>
      <p:sp>
        <p:nvSpPr>
          <p:cNvPr id="29" name="Rounded Rectangle 28"/>
          <p:cNvSpPr/>
          <p:nvPr/>
        </p:nvSpPr>
        <p:spPr>
          <a:xfrm>
            <a:off x="777240" y="5138928"/>
            <a:ext cx="10698480" cy="777240"/>
          </a:xfrm>
          <a:prstGeom prst="roundRect">
            <a:avLst/>
          </a:prstGeom>
          <a:solidFill>
            <a:srgbClr val="FFFFFF"/>
          </a:solidFill>
          <a:ln w="15240">
            <a:solidFill>
              <a:srgbClr val="193C6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45720" rIns="45720" rtlCol="0" anchor="ctr"/>
          <a:lstStyle/>
          <a:p>
            <a:pPr algn="ctr" rtl="1">
              <a:defRPr sz="1400" b="0">
                <a:solidFill>
                  <a:srgbClr val="1E1E1E"/>
                </a:solidFill>
                <a:latin typeface="Arial"/>
              </a:defRPr>
            </a:pPr>
            <a:r>
              <a:t>گزارش آکادمیک پیشنهادی:</a:t>
            </a:r>
          </a:p>
          <a:p>
            <a:pPr algn="ctr" rtl="1">
              <a:defRPr sz="1400" b="0">
                <a:solidFill>
                  <a:srgbClr val="1E1E1E"/>
                </a:solidFill>
                <a:latin typeface="Arial"/>
              </a:defRPr>
            </a:pPr>
            <a:r>
              <a:t>«نتایج آزمون استقلال کای‌دو نشان داد که بین جنسیت و موافقت با سیاست آموزشی رابطه معنادار وجود دارد، χ²(1)=5.77, p=.016, Phi=.24.»</a:t>
            </a:r>
          </a:p>
        </p:txBody>
      </p:sp>
      <p:sp>
        <p:nvSpPr>
          <p:cNvPr id="30" name="Rounded Rectangle 29"/>
          <p:cNvSpPr/>
          <p:nvPr/>
        </p:nvSpPr>
        <p:spPr>
          <a:xfrm>
            <a:off x="777240" y="6016752"/>
            <a:ext cx="10698480" cy="457200"/>
          </a:xfrm>
          <a:prstGeom prst="roundRect">
            <a:avLst/>
          </a:prstGeom>
          <a:solidFill>
            <a:srgbClr val="FFF3E7"/>
          </a:solidFill>
          <a:ln w="15240">
            <a:solidFill>
              <a:srgbClr val="EB7D2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45720" rIns="45720" rtlCol="0" anchor="ctr"/>
          <a:lstStyle/>
          <a:p>
            <a:pPr algn="ctr" rtl="1">
              <a:defRPr sz="1350" b="1">
                <a:solidFill>
                  <a:srgbClr val="1E1E1E"/>
                </a:solidFill>
                <a:latin typeface="Arial"/>
              </a:defRPr>
            </a:pPr>
            <a:r>
              <a:t>اگر جدول ۲×۲ باشد و فراوانی‌های مورد انتظار کم شوند، Fisher’s Exact Test گزینه دقیق‌تر است.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9FBF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ight Triangle 1"/>
          <p:cNvSpPr/>
          <p:nvPr/>
        </p:nvSpPr>
        <p:spPr>
          <a:xfrm rot="10800000">
            <a:off x="0" y="0"/>
            <a:ext cx="685800" cy="960120"/>
          </a:xfrm>
          <a:prstGeom prst="rtTriangle">
            <a:avLst/>
          </a:prstGeom>
          <a:solidFill>
            <a:srgbClr val="092D5A"/>
          </a:solidFill>
          <a:ln>
            <a:solidFill>
              <a:srgbClr val="092D5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Chevron 2"/>
          <p:cNvSpPr/>
          <p:nvPr/>
        </p:nvSpPr>
        <p:spPr>
          <a:xfrm>
            <a:off x="438912" y="164592"/>
            <a:ext cx="411480" cy="658368"/>
          </a:xfrm>
          <a:prstGeom prst="chevron">
            <a:avLst/>
          </a:prstGeom>
          <a:solidFill>
            <a:srgbClr val="1A8C9C"/>
          </a:solidFill>
          <a:ln>
            <a:solidFill>
              <a:srgbClr val="1A8C9C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" name="Rounded Rectangle 3"/>
          <p:cNvSpPr/>
          <p:nvPr/>
        </p:nvSpPr>
        <p:spPr>
          <a:xfrm>
            <a:off x="10771632" y="109728"/>
            <a:ext cx="1261872" cy="822960"/>
          </a:xfrm>
          <a:prstGeom prst="roundRect">
            <a:avLst/>
          </a:prstGeom>
          <a:solidFill>
            <a:srgbClr val="092D5A"/>
          </a:solidFill>
          <a:ln>
            <a:solidFill>
              <a:srgbClr val="092D5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5" name="TextBox 4"/>
          <p:cNvSpPr txBox="1"/>
          <p:nvPr/>
        </p:nvSpPr>
        <p:spPr>
          <a:xfrm>
            <a:off x="10917936" y="274320"/>
            <a:ext cx="950976" cy="41148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 sz="1300" b="1">
                <a:solidFill>
                  <a:srgbClr val="FFFFFF"/>
                </a:solidFill>
                <a:latin typeface="Arial"/>
              </a:defRPr>
            </a:pPr>
            <a:r>
              <a:t>Nominal</a:t>
            </a:r>
            <a:br/>
            <a:r>
              <a:t>Data</a:t>
            </a:r>
          </a:p>
        </p:txBody>
      </p:sp>
      <p:cxnSp>
        <p:nvCxnSpPr>
          <p:cNvPr id="6" name="Connector 5"/>
          <p:cNvCxnSpPr/>
          <p:nvPr/>
        </p:nvCxnSpPr>
        <p:spPr>
          <a:xfrm>
            <a:off x="0" y="987552"/>
            <a:ext cx="12191695" cy="0"/>
          </a:xfrm>
          <a:prstGeom prst="line">
            <a:avLst/>
          </a:prstGeom>
          <a:ln w="16510">
            <a:solidFill>
              <a:srgbClr val="092D5A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960120" y="45720"/>
            <a:ext cx="10149840" cy="41148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 sz="2400" b="1">
                <a:solidFill>
                  <a:srgbClr val="092D5A"/>
                </a:solidFill>
                <a:latin typeface="Arial"/>
              </a:defRPr>
            </a:pPr>
            <a:r>
              <a:t>مثال دقیق ۳: آزمون مک‌نمار برای داده‌های اسمی زوجی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188720" y="475488"/>
            <a:ext cx="9646920" cy="2560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 sz="1300">
                <a:solidFill>
                  <a:srgbClr val="575C63"/>
                </a:solidFill>
                <a:latin typeface="Times New Roman"/>
              </a:defRPr>
            </a:pPr>
            <a:r>
              <a:t>McNemar’s Test: paired binary nominal data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594360" y="1188720"/>
            <a:ext cx="10972800" cy="530352"/>
          </a:xfrm>
          <a:prstGeom prst="roundRect">
            <a:avLst/>
          </a:prstGeom>
          <a:solidFill>
            <a:srgbClr val="092D5A"/>
          </a:solidFill>
          <a:ln w="15240">
            <a:solidFill>
              <a:srgbClr val="092D5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45720" rIns="45720" rtlCol="0" anchor="ctr"/>
          <a:lstStyle/>
          <a:p>
            <a:pPr algn="ctr">
              <a:defRPr sz="1600" b="1">
                <a:solidFill>
                  <a:srgbClr val="FFFFFF"/>
                </a:solidFill>
                <a:latin typeface="Arial"/>
              </a:defRPr>
            </a:pPr>
            <a:r>
              <a:t>مسئله پژوهش: آیا نگرش افراد نسبت به یک برنامه آموزشی پس از مداخله تغییر کرده است؟</a:t>
            </a:r>
          </a:p>
        </p:txBody>
      </p:sp>
      <p:sp>
        <p:nvSpPr>
          <p:cNvPr id="10" name="Rectangle 9"/>
          <p:cNvSpPr/>
          <p:nvPr/>
        </p:nvSpPr>
        <p:spPr>
          <a:xfrm>
            <a:off x="1097280" y="1828800"/>
            <a:ext cx="2103120" cy="411480"/>
          </a:xfrm>
          <a:prstGeom prst="rect">
            <a:avLst/>
          </a:prstGeom>
          <a:solidFill>
            <a:srgbClr val="092D5A"/>
          </a:solidFill>
          <a:ln w="15240">
            <a:solidFill>
              <a:srgbClr val="092D5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45720" rIns="45720" rtlCol="0" anchor="ctr"/>
          <a:lstStyle/>
          <a:p>
            <a:pPr algn="ctr">
              <a:defRPr sz="1400" b="1">
                <a:solidFill>
                  <a:srgbClr val="FFFFFF"/>
                </a:solidFill>
                <a:latin typeface="Arial"/>
              </a:defRPr>
            </a:pPr>
            <a:r>
              <a:t>قبل / بعد</a:t>
            </a:r>
          </a:p>
        </p:txBody>
      </p:sp>
      <p:sp>
        <p:nvSpPr>
          <p:cNvPr id="11" name="Rectangle 10"/>
          <p:cNvSpPr/>
          <p:nvPr/>
        </p:nvSpPr>
        <p:spPr>
          <a:xfrm>
            <a:off x="3200400" y="1828800"/>
            <a:ext cx="1828800" cy="411480"/>
          </a:xfrm>
          <a:prstGeom prst="rect">
            <a:avLst/>
          </a:prstGeom>
          <a:solidFill>
            <a:srgbClr val="092D5A"/>
          </a:solidFill>
          <a:ln w="15240">
            <a:solidFill>
              <a:srgbClr val="092D5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45720" rIns="45720" rtlCol="0" anchor="ctr"/>
          <a:lstStyle/>
          <a:p>
            <a:pPr algn="ctr">
              <a:defRPr sz="1400" b="1">
                <a:solidFill>
                  <a:srgbClr val="FFFFFF"/>
                </a:solidFill>
                <a:latin typeface="Arial"/>
              </a:defRPr>
            </a:pPr>
            <a:r>
              <a:t>موافق بعد</a:t>
            </a:r>
          </a:p>
        </p:txBody>
      </p:sp>
      <p:sp>
        <p:nvSpPr>
          <p:cNvPr id="12" name="Rectangle 11"/>
          <p:cNvSpPr/>
          <p:nvPr/>
        </p:nvSpPr>
        <p:spPr>
          <a:xfrm>
            <a:off x="5029200" y="1828800"/>
            <a:ext cx="1828800" cy="411480"/>
          </a:xfrm>
          <a:prstGeom prst="rect">
            <a:avLst/>
          </a:prstGeom>
          <a:solidFill>
            <a:srgbClr val="092D5A"/>
          </a:solidFill>
          <a:ln w="15240">
            <a:solidFill>
              <a:srgbClr val="092D5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45720" rIns="45720" rtlCol="0" anchor="ctr"/>
          <a:lstStyle/>
          <a:p>
            <a:pPr algn="ctr">
              <a:defRPr sz="1400" b="1">
                <a:solidFill>
                  <a:srgbClr val="FFFFFF"/>
                </a:solidFill>
                <a:latin typeface="Arial"/>
              </a:defRPr>
            </a:pPr>
            <a:r>
              <a:t>مخالف بعد</a:t>
            </a:r>
          </a:p>
        </p:txBody>
      </p:sp>
      <p:sp>
        <p:nvSpPr>
          <p:cNvPr id="13" name="Rectangle 12"/>
          <p:cNvSpPr/>
          <p:nvPr/>
        </p:nvSpPr>
        <p:spPr>
          <a:xfrm>
            <a:off x="6858000" y="1828800"/>
            <a:ext cx="1828800" cy="411480"/>
          </a:xfrm>
          <a:prstGeom prst="rect">
            <a:avLst/>
          </a:prstGeom>
          <a:solidFill>
            <a:srgbClr val="092D5A"/>
          </a:solidFill>
          <a:ln w="15240">
            <a:solidFill>
              <a:srgbClr val="092D5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45720" rIns="45720" rtlCol="0" anchor="ctr"/>
          <a:lstStyle/>
          <a:p>
            <a:pPr algn="ctr">
              <a:defRPr sz="1400" b="1">
                <a:solidFill>
                  <a:srgbClr val="FFFFFF"/>
                </a:solidFill>
                <a:latin typeface="Arial"/>
              </a:defRPr>
            </a:pPr>
            <a:r>
              <a:t>جمع</a:t>
            </a:r>
          </a:p>
        </p:txBody>
      </p:sp>
      <p:sp>
        <p:nvSpPr>
          <p:cNvPr id="14" name="Rectangle 13"/>
          <p:cNvSpPr/>
          <p:nvPr/>
        </p:nvSpPr>
        <p:spPr>
          <a:xfrm>
            <a:off x="1097280" y="2240280"/>
            <a:ext cx="2103120" cy="457200"/>
          </a:xfrm>
          <a:prstGeom prst="rect">
            <a:avLst/>
          </a:prstGeom>
          <a:solidFill>
            <a:srgbClr val="F4EBFC"/>
          </a:solidFill>
          <a:ln w="15240">
            <a:solidFill>
              <a:srgbClr val="6C318C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45720" rIns="45720" rtlCol="0" anchor="ctr"/>
          <a:lstStyle/>
          <a:p>
            <a:pPr algn="ctr">
              <a:defRPr sz="1350" b="1">
                <a:solidFill>
                  <a:srgbClr val="1E1E1E"/>
                </a:solidFill>
                <a:latin typeface="Arial"/>
              </a:defRPr>
            </a:pPr>
            <a:r>
              <a:t>موافق قبل</a:t>
            </a:r>
          </a:p>
        </p:txBody>
      </p:sp>
      <p:sp>
        <p:nvSpPr>
          <p:cNvPr id="15" name="Rectangle 14"/>
          <p:cNvSpPr/>
          <p:nvPr/>
        </p:nvSpPr>
        <p:spPr>
          <a:xfrm>
            <a:off x="3200400" y="2240280"/>
            <a:ext cx="1828800" cy="457200"/>
          </a:xfrm>
          <a:prstGeom prst="rect">
            <a:avLst/>
          </a:prstGeom>
          <a:solidFill>
            <a:srgbClr val="F4EBFC"/>
          </a:solidFill>
          <a:ln w="15240">
            <a:solidFill>
              <a:srgbClr val="6C318C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45720" rIns="45720" rtlCol="0" anchor="ctr"/>
          <a:lstStyle/>
          <a:p>
            <a:pPr algn="ctr">
              <a:defRPr sz="1350" b="0">
                <a:solidFill>
                  <a:srgbClr val="1E1E1E"/>
                </a:solidFill>
                <a:latin typeface="Arial"/>
              </a:defRPr>
            </a:pPr>
            <a:r>
              <a:t>35</a:t>
            </a:r>
          </a:p>
        </p:txBody>
      </p:sp>
      <p:sp>
        <p:nvSpPr>
          <p:cNvPr id="16" name="Rectangle 15"/>
          <p:cNvSpPr/>
          <p:nvPr/>
        </p:nvSpPr>
        <p:spPr>
          <a:xfrm>
            <a:off x="5029200" y="2240280"/>
            <a:ext cx="1828800" cy="457200"/>
          </a:xfrm>
          <a:prstGeom prst="rect">
            <a:avLst/>
          </a:prstGeom>
          <a:solidFill>
            <a:srgbClr val="F4EBFC"/>
          </a:solidFill>
          <a:ln w="15240">
            <a:solidFill>
              <a:srgbClr val="6C318C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45720" rIns="45720" rtlCol="0" anchor="ctr"/>
          <a:lstStyle/>
          <a:p>
            <a:pPr algn="ctr">
              <a:defRPr sz="1350" b="0">
                <a:solidFill>
                  <a:srgbClr val="1E1E1E"/>
                </a:solidFill>
                <a:latin typeface="Arial"/>
              </a:defRPr>
            </a:pPr>
            <a:r>
              <a:t>8</a:t>
            </a:r>
          </a:p>
        </p:txBody>
      </p:sp>
      <p:sp>
        <p:nvSpPr>
          <p:cNvPr id="17" name="Rectangle 16"/>
          <p:cNvSpPr/>
          <p:nvPr/>
        </p:nvSpPr>
        <p:spPr>
          <a:xfrm>
            <a:off x="6858000" y="2240280"/>
            <a:ext cx="1828800" cy="457200"/>
          </a:xfrm>
          <a:prstGeom prst="rect">
            <a:avLst/>
          </a:prstGeom>
          <a:solidFill>
            <a:srgbClr val="F4EBFC"/>
          </a:solidFill>
          <a:ln w="15240">
            <a:solidFill>
              <a:srgbClr val="6C318C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45720" rIns="45720" rtlCol="0" anchor="ctr"/>
          <a:lstStyle/>
          <a:p>
            <a:pPr algn="ctr">
              <a:defRPr sz="1350" b="0">
                <a:solidFill>
                  <a:srgbClr val="1E1E1E"/>
                </a:solidFill>
                <a:latin typeface="Arial"/>
              </a:defRPr>
            </a:pPr>
            <a:r>
              <a:t>43</a:t>
            </a:r>
          </a:p>
        </p:txBody>
      </p:sp>
      <p:sp>
        <p:nvSpPr>
          <p:cNvPr id="18" name="Rectangle 17"/>
          <p:cNvSpPr/>
          <p:nvPr/>
        </p:nvSpPr>
        <p:spPr>
          <a:xfrm>
            <a:off x="1097280" y="2697480"/>
            <a:ext cx="2103120" cy="457200"/>
          </a:xfrm>
          <a:prstGeom prst="rect">
            <a:avLst/>
          </a:prstGeom>
          <a:solidFill>
            <a:srgbClr val="F4EBFC"/>
          </a:solidFill>
          <a:ln w="15240">
            <a:solidFill>
              <a:srgbClr val="6C318C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45720" rIns="45720" rtlCol="0" anchor="ctr"/>
          <a:lstStyle/>
          <a:p>
            <a:pPr algn="ctr">
              <a:defRPr sz="1350" b="1">
                <a:solidFill>
                  <a:srgbClr val="1E1E1E"/>
                </a:solidFill>
                <a:latin typeface="Arial"/>
              </a:defRPr>
            </a:pPr>
            <a:r>
              <a:t>مخالف قبل</a:t>
            </a:r>
          </a:p>
        </p:txBody>
      </p:sp>
      <p:sp>
        <p:nvSpPr>
          <p:cNvPr id="19" name="Rectangle 18"/>
          <p:cNvSpPr/>
          <p:nvPr/>
        </p:nvSpPr>
        <p:spPr>
          <a:xfrm>
            <a:off x="3200400" y="2697480"/>
            <a:ext cx="1828800" cy="457200"/>
          </a:xfrm>
          <a:prstGeom prst="rect">
            <a:avLst/>
          </a:prstGeom>
          <a:solidFill>
            <a:srgbClr val="F4EBFC"/>
          </a:solidFill>
          <a:ln w="15240">
            <a:solidFill>
              <a:srgbClr val="6C318C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45720" rIns="45720" rtlCol="0" anchor="ctr"/>
          <a:lstStyle/>
          <a:p>
            <a:pPr algn="ctr">
              <a:defRPr sz="1350" b="0">
                <a:solidFill>
                  <a:srgbClr val="1E1E1E"/>
                </a:solidFill>
                <a:latin typeface="Arial"/>
              </a:defRPr>
            </a:pPr>
            <a:r>
              <a:t>22</a:t>
            </a:r>
          </a:p>
        </p:txBody>
      </p:sp>
      <p:sp>
        <p:nvSpPr>
          <p:cNvPr id="20" name="Rectangle 19"/>
          <p:cNvSpPr/>
          <p:nvPr/>
        </p:nvSpPr>
        <p:spPr>
          <a:xfrm>
            <a:off x="5029200" y="2697480"/>
            <a:ext cx="1828800" cy="457200"/>
          </a:xfrm>
          <a:prstGeom prst="rect">
            <a:avLst/>
          </a:prstGeom>
          <a:solidFill>
            <a:srgbClr val="F4EBFC"/>
          </a:solidFill>
          <a:ln w="15240">
            <a:solidFill>
              <a:srgbClr val="6C318C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45720" rIns="45720" rtlCol="0" anchor="ctr"/>
          <a:lstStyle/>
          <a:p>
            <a:pPr algn="ctr">
              <a:defRPr sz="1350" b="0">
                <a:solidFill>
                  <a:srgbClr val="1E1E1E"/>
                </a:solidFill>
                <a:latin typeface="Arial"/>
              </a:defRPr>
            </a:pPr>
            <a:r>
              <a:t>35</a:t>
            </a:r>
          </a:p>
        </p:txBody>
      </p:sp>
      <p:sp>
        <p:nvSpPr>
          <p:cNvPr id="21" name="Rectangle 20"/>
          <p:cNvSpPr/>
          <p:nvPr/>
        </p:nvSpPr>
        <p:spPr>
          <a:xfrm>
            <a:off x="6858000" y="2697480"/>
            <a:ext cx="1828800" cy="457200"/>
          </a:xfrm>
          <a:prstGeom prst="rect">
            <a:avLst/>
          </a:prstGeom>
          <a:solidFill>
            <a:srgbClr val="F4EBFC"/>
          </a:solidFill>
          <a:ln w="15240">
            <a:solidFill>
              <a:srgbClr val="6C318C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45720" rIns="45720" rtlCol="0" anchor="ctr"/>
          <a:lstStyle/>
          <a:p>
            <a:pPr algn="ctr">
              <a:defRPr sz="1350" b="0">
                <a:solidFill>
                  <a:srgbClr val="1E1E1E"/>
                </a:solidFill>
                <a:latin typeface="Arial"/>
              </a:defRPr>
            </a:pPr>
            <a:r>
              <a:t>57</a:t>
            </a:r>
          </a:p>
        </p:txBody>
      </p:sp>
      <p:sp>
        <p:nvSpPr>
          <p:cNvPr id="22" name="Rectangle 21"/>
          <p:cNvSpPr/>
          <p:nvPr/>
        </p:nvSpPr>
        <p:spPr>
          <a:xfrm>
            <a:off x="1097280" y="3154680"/>
            <a:ext cx="2103120" cy="457200"/>
          </a:xfrm>
          <a:prstGeom prst="rect">
            <a:avLst/>
          </a:prstGeom>
          <a:solidFill>
            <a:srgbClr val="E3F5F8"/>
          </a:solidFill>
          <a:ln w="15240">
            <a:solidFill>
              <a:srgbClr val="6C318C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45720" rIns="45720" rtlCol="0" anchor="ctr"/>
          <a:lstStyle/>
          <a:p>
            <a:pPr algn="ctr">
              <a:defRPr sz="1350" b="1">
                <a:solidFill>
                  <a:srgbClr val="1E1E1E"/>
                </a:solidFill>
                <a:latin typeface="Arial"/>
              </a:defRPr>
            </a:pPr>
            <a:r>
              <a:t>جمع</a:t>
            </a:r>
          </a:p>
        </p:txBody>
      </p:sp>
      <p:sp>
        <p:nvSpPr>
          <p:cNvPr id="23" name="Rectangle 22"/>
          <p:cNvSpPr/>
          <p:nvPr/>
        </p:nvSpPr>
        <p:spPr>
          <a:xfrm>
            <a:off x="3200400" y="3154680"/>
            <a:ext cx="1828800" cy="457200"/>
          </a:xfrm>
          <a:prstGeom prst="rect">
            <a:avLst/>
          </a:prstGeom>
          <a:solidFill>
            <a:srgbClr val="E3F5F8"/>
          </a:solidFill>
          <a:ln w="15240">
            <a:solidFill>
              <a:srgbClr val="6C318C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45720" rIns="45720" rtlCol="0" anchor="ctr"/>
          <a:lstStyle/>
          <a:p>
            <a:pPr algn="ctr">
              <a:defRPr sz="1350" b="1">
                <a:solidFill>
                  <a:srgbClr val="1E1E1E"/>
                </a:solidFill>
                <a:latin typeface="Arial"/>
              </a:defRPr>
            </a:pPr>
            <a:r>
              <a:t>57</a:t>
            </a:r>
          </a:p>
        </p:txBody>
      </p:sp>
      <p:sp>
        <p:nvSpPr>
          <p:cNvPr id="24" name="Rectangle 23"/>
          <p:cNvSpPr/>
          <p:nvPr/>
        </p:nvSpPr>
        <p:spPr>
          <a:xfrm>
            <a:off x="5029200" y="3154680"/>
            <a:ext cx="1828800" cy="457200"/>
          </a:xfrm>
          <a:prstGeom prst="rect">
            <a:avLst/>
          </a:prstGeom>
          <a:solidFill>
            <a:srgbClr val="E3F5F8"/>
          </a:solidFill>
          <a:ln w="15240">
            <a:solidFill>
              <a:srgbClr val="6C318C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45720" rIns="45720" rtlCol="0" anchor="ctr"/>
          <a:lstStyle/>
          <a:p>
            <a:pPr algn="ctr">
              <a:defRPr sz="1350" b="1">
                <a:solidFill>
                  <a:srgbClr val="1E1E1E"/>
                </a:solidFill>
                <a:latin typeface="Arial"/>
              </a:defRPr>
            </a:pPr>
            <a:r>
              <a:t>43</a:t>
            </a:r>
          </a:p>
        </p:txBody>
      </p:sp>
      <p:sp>
        <p:nvSpPr>
          <p:cNvPr id="25" name="Rectangle 24"/>
          <p:cNvSpPr/>
          <p:nvPr/>
        </p:nvSpPr>
        <p:spPr>
          <a:xfrm>
            <a:off x="6858000" y="3154680"/>
            <a:ext cx="1828800" cy="457200"/>
          </a:xfrm>
          <a:prstGeom prst="rect">
            <a:avLst/>
          </a:prstGeom>
          <a:solidFill>
            <a:srgbClr val="E3F5F8"/>
          </a:solidFill>
          <a:ln w="15240">
            <a:solidFill>
              <a:srgbClr val="6C318C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45720" rIns="45720" rtlCol="0" anchor="ctr"/>
          <a:lstStyle/>
          <a:p>
            <a:pPr algn="ctr">
              <a:defRPr sz="1350" b="1">
                <a:solidFill>
                  <a:srgbClr val="1E1E1E"/>
                </a:solidFill>
                <a:latin typeface="Arial"/>
              </a:defRPr>
            </a:pPr>
            <a:r>
              <a:t>100</a:t>
            </a:r>
          </a:p>
        </p:txBody>
      </p:sp>
      <p:sp>
        <p:nvSpPr>
          <p:cNvPr id="26" name="Rounded Rectangle 25"/>
          <p:cNvSpPr/>
          <p:nvPr/>
        </p:nvSpPr>
        <p:spPr>
          <a:xfrm>
            <a:off x="7543800" y="1874519"/>
            <a:ext cx="3886200" cy="1325880"/>
          </a:xfrm>
          <a:prstGeom prst="roundRect">
            <a:avLst/>
          </a:prstGeom>
          <a:solidFill>
            <a:srgbClr val="FFFFFF"/>
          </a:solidFill>
          <a:ln w="15240">
            <a:solidFill>
              <a:srgbClr val="193C6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45720" rIns="45720" rtlCol="0" anchor="ctr"/>
          <a:lstStyle/>
          <a:p>
            <a:pPr algn="r">
              <a:defRPr sz="1450" b="1">
                <a:solidFill>
                  <a:srgbClr val="1E1E1E"/>
                </a:solidFill>
                <a:latin typeface="Arial"/>
              </a:defRPr>
            </a:pPr>
            <a:r>
              <a:t>منطق آزمون مک‌نمار:</a:t>
            </a:r>
          </a:p>
          <a:p>
            <a:pPr algn="r">
              <a:defRPr sz="1450" b="1">
                <a:solidFill>
                  <a:srgbClr val="1E1E1E"/>
                </a:solidFill>
                <a:latin typeface="Arial"/>
              </a:defRPr>
            </a:pPr>
            <a:r>
              <a:t>فقط خانه‌های ناهماهنگ مهم‌اند:</a:t>
            </a:r>
          </a:p>
          <a:p>
            <a:pPr algn="r">
              <a:defRPr sz="1450" b="1">
                <a:solidFill>
                  <a:srgbClr val="1E1E1E"/>
                </a:solidFill>
                <a:latin typeface="Arial"/>
              </a:defRPr>
            </a:pPr>
            <a:r>
              <a:t>b = موافق→مخالف = 8</a:t>
            </a:r>
          </a:p>
          <a:p>
            <a:pPr algn="r">
              <a:defRPr sz="1450" b="1">
                <a:solidFill>
                  <a:srgbClr val="1E1E1E"/>
                </a:solidFill>
                <a:latin typeface="Arial"/>
              </a:defRPr>
            </a:pPr>
            <a:r>
              <a:t>c = مخالف→موافق = 22</a:t>
            </a:r>
          </a:p>
        </p:txBody>
      </p:sp>
      <p:sp>
        <p:nvSpPr>
          <p:cNvPr id="27" name="Rounded Rectangle 26"/>
          <p:cNvSpPr/>
          <p:nvPr/>
        </p:nvSpPr>
        <p:spPr>
          <a:xfrm>
            <a:off x="777240" y="3886200"/>
            <a:ext cx="5257800" cy="1005840"/>
          </a:xfrm>
          <a:prstGeom prst="roundRect">
            <a:avLst/>
          </a:prstGeom>
          <a:solidFill>
            <a:srgbClr val="EBF2FD"/>
          </a:solidFill>
          <a:ln w="15240">
            <a:solidFill>
              <a:srgbClr val="1F5B9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45720" rIns="45720" rtlCol="0" anchor="ctr"/>
          <a:lstStyle/>
          <a:p>
            <a:pPr algn="ctr">
              <a:defRPr sz="1550" b="1">
                <a:solidFill>
                  <a:srgbClr val="1E1E1E"/>
                </a:solidFill>
                <a:latin typeface="Arial"/>
              </a:defRPr>
            </a:pPr>
            <a:r>
              <a:t>فرمول تقریبی:</a:t>
            </a:r>
          </a:p>
          <a:p>
            <a:pPr algn="ctr">
              <a:defRPr sz="1550" b="1">
                <a:solidFill>
                  <a:srgbClr val="1E1E1E"/>
                </a:solidFill>
                <a:latin typeface="Arial"/>
              </a:defRPr>
            </a:pPr>
            <a:r>
              <a:t>χ² = (b − c)² / (b + c)</a:t>
            </a:r>
          </a:p>
          <a:p>
            <a:pPr algn="ctr">
              <a:defRPr sz="1550" b="1">
                <a:solidFill>
                  <a:srgbClr val="1E1E1E"/>
                </a:solidFill>
                <a:latin typeface="Arial"/>
              </a:defRPr>
            </a:pPr>
            <a:r>
              <a:t>χ² = (8 − 22)² / 30 = 6.53</a:t>
            </a:r>
          </a:p>
        </p:txBody>
      </p:sp>
      <p:sp>
        <p:nvSpPr>
          <p:cNvPr id="28" name="Rounded Rectangle 27"/>
          <p:cNvSpPr/>
          <p:nvPr/>
        </p:nvSpPr>
        <p:spPr>
          <a:xfrm>
            <a:off x="6263640" y="3886200"/>
            <a:ext cx="5257800" cy="1005840"/>
          </a:xfrm>
          <a:prstGeom prst="roundRect">
            <a:avLst/>
          </a:prstGeom>
          <a:solidFill>
            <a:srgbClr val="E8F6ED"/>
          </a:solidFill>
          <a:ln w="15240">
            <a:solidFill>
              <a:srgbClr val="258044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45720" rIns="45720" rtlCol="0" anchor="ctr"/>
          <a:lstStyle/>
          <a:p>
            <a:pPr algn="ctr">
              <a:defRPr sz="1550" b="1">
                <a:solidFill>
                  <a:srgbClr val="1E1E1E"/>
                </a:solidFill>
                <a:latin typeface="Arial"/>
              </a:defRPr>
            </a:pPr>
            <a:r>
              <a:t>نتیجه:</a:t>
            </a:r>
          </a:p>
          <a:p>
            <a:pPr algn="ctr">
              <a:defRPr sz="1550" b="1">
                <a:solidFill>
                  <a:srgbClr val="1E1E1E"/>
                </a:solidFill>
                <a:latin typeface="Arial"/>
              </a:defRPr>
            </a:pPr>
            <a:r>
              <a:t>χ²(1) = 6.53,  p = 0.011</a:t>
            </a:r>
          </a:p>
          <a:p>
            <a:pPr algn="ctr">
              <a:defRPr sz="1550" b="1">
                <a:solidFill>
                  <a:srgbClr val="1E1E1E"/>
                </a:solidFill>
                <a:latin typeface="Arial"/>
              </a:defRPr>
            </a:pPr>
            <a:r>
              <a:t>Odds Ratio تغییر = c/b = 2.75</a:t>
            </a:r>
          </a:p>
        </p:txBody>
      </p:sp>
      <p:sp>
        <p:nvSpPr>
          <p:cNvPr id="29" name="Rounded Rectangle 28"/>
          <p:cNvSpPr/>
          <p:nvPr/>
        </p:nvSpPr>
        <p:spPr>
          <a:xfrm>
            <a:off x="777240" y="5166360"/>
            <a:ext cx="10698480" cy="822960"/>
          </a:xfrm>
          <a:prstGeom prst="roundRect">
            <a:avLst/>
          </a:prstGeom>
          <a:solidFill>
            <a:srgbClr val="FFFFFF"/>
          </a:solidFill>
          <a:ln w="15240">
            <a:solidFill>
              <a:srgbClr val="193C6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45720" rIns="45720" rtlCol="0" anchor="ctr"/>
          <a:lstStyle/>
          <a:p>
            <a:pPr algn="r">
              <a:defRPr sz="1350" b="0">
                <a:solidFill>
                  <a:srgbClr val="1E1E1E"/>
                </a:solidFill>
                <a:latin typeface="Arial"/>
              </a:defRPr>
            </a:pPr>
            <a:r>
              <a:t>گزارش آکادمیک پیشنهادی:</a:t>
            </a:r>
          </a:p>
          <a:p>
            <a:pPr algn="r">
              <a:defRPr sz="1350" b="0">
                <a:solidFill>
                  <a:srgbClr val="1E1E1E"/>
                </a:solidFill>
                <a:latin typeface="Arial"/>
              </a:defRPr>
            </a:pPr>
            <a:r>
              <a:t>«آزمون مک‌نمار نشان داد که پس از مداخله، تغییر نگرش معنادار بوده است، χ²(1)=6.53, p=.011. نسبت تغییر از مخالف به موافق نسبت به تغییر معکوس، 2.75 برابر بود.»</a:t>
            </a:r>
          </a:p>
        </p:txBody>
      </p:sp>
      <p:sp>
        <p:nvSpPr>
          <p:cNvPr id="30" name="Rounded Rectangle 29"/>
          <p:cNvSpPr/>
          <p:nvPr/>
        </p:nvSpPr>
        <p:spPr>
          <a:xfrm>
            <a:off x="777240" y="6053328"/>
            <a:ext cx="10698480" cy="438912"/>
          </a:xfrm>
          <a:prstGeom prst="roundRect">
            <a:avLst/>
          </a:prstGeom>
          <a:solidFill>
            <a:srgbClr val="FFF3E7"/>
          </a:solidFill>
          <a:ln w="15240">
            <a:solidFill>
              <a:srgbClr val="EB7D2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45720" rIns="45720" rtlCol="0" anchor="ctr"/>
          <a:lstStyle/>
          <a:p>
            <a:pPr algn="ctr">
              <a:defRPr sz="1350" b="1">
                <a:solidFill>
                  <a:srgbClr val="1E1E1E"/>
                </a:solidFill>
                <a:latin typeface="Arial"/>
              </a:defRPr>
            </a:pPr>
            <a:r>
              <a:t>نکته: اگر تعداد خانه‌های ناهماهنگ کم باشد، از Exact McNemar Test استفاده شود.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9FBF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ight Triangle 1"/>
          <p:cNvSpPr/>
          <p:nvPr/>
        </p:nvSpPr>
        <p:spPr>
          <a:xfrm rot="10800000">
            <a:off x="0" y="0"/>
            <a:ext cx="685800" cy="960120"/>
          </a:xfrm>
          <a:prstGeom prst="rtTriangle">
            <a:avLst/>
          </a:prstGeom>
          <a:solidFill>
            <a:srgbClr val="092D5A"/>
          </a:solidFill>
          <a:ln>
            <a:solidFill>
              <a:srgbClr val="092D5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/>
          </a:p>
        </p:txBody>
      </p:sp>
      <p:sp>
        <p:nvSpPr>
          <p:cNvPr id="3" name="Chevron 2"/>
          <p:cNvSpPr/>
          <p:nvPr/>
        </p:nvSpPr>
        <p:spPr>
          <a:xfrm>
            <a:off x="438912" y="164592"/>
            <a:ext cx="411480" cy="658368"/>
          </a:xfrm>
          <a:prstGeom prst="chevron">
            <a:avLst/>
          </a:prstGeom>
          <a:solidFill>
            <a:srgbClr val="1A8C9C"/>
          </a:solidFill>
          <a:ln>
            <a:solidFill>
              <a:srgbClr val="1A8C9C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/>
          </a:p>
        </p:txBody>
      </p:sp>
      <p:sp>
        <p:nvSpPr>
          <p:cNvPr id="4" name="Rounded Rectangle 3"/>
          <p:cNvSpPr/>
          <p:nvPr/>
        </p:nvSpPr>
        <p:spPr>
          <a:xfrm>
            <a:off x="10771632" y="109728"/>
            <a:ext cx="1261872" cy="822960"/>
          </a:xfrm>
          <a:prstGeom prst="roundRect">
            <a:avLst/>
          </a:prstGeom>
          <a:solidFill>
            <a:srgbClr val="092D5A"/>
          </a:solidFill>
          <a:ln>
            <a:solidFill>
              <a:srgbClr val="092D5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/>
          </a:p>
        </p:txBody>
      </p:sp>
      <p:sp>
        <p:nvSpPr>
          <p:cNvPr id="5" name="TextBox 4"/>
          <p:cNvSpPr txBox="1"/>
          <p:nvPr/>
        </p:nvSpPr>
        <p:spPr>
          <a:xfrm>
            <a:off x="10971674" y="274320"/>
            <a:ext cx="843500" cy="49244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rtl="1">
              <a:defRPr sz="1300" b="1">
                <a:solidFill>
                  <a:srgbClr val="FFFFFF"/>
                </a:solidFill>
                <a:latin typeface="Arial"/>
              </a:defRPr>
            </a:pPr>
            <a:r>
              <a:t>Nominal</a:t>
            </a:r>
            <a:br/>
            <a:r>
              <a:t>Data</a:t>
            </a:r>
          </a:p>
        </p:txBody>
      </p:sp>
      <p:cxnSp>
        <p:nvCxnSpPr>
          <p:cNvPr id="6" name="Connector 5"/>
          <p:cNvCxnSpPr/>
          <p:nvPr/>
        </p:nvCxnSpPr>
        <p:spPr>
          <a:xfrm>
            <a:off x="0" y="987552"/>
            <a:ext cx="12191695" cy="0"/>
          </a:xfrm>
          <a:prstGeom prst="line">
            <a:avLst/>
          </a:prstGeom>
          <a:ln w="16510">
            <a:solidFill>
              <a:srgbClr val="092D5A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3301760" y="45720"/>
            <a:ext cx="5466560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rtl="1">
              <a:defRPr sz="2400" b="1">
                <a:solidFill>
                  <a:srgbClr val="092D5A"/>
                </a:solidFill>
                <a:latin typeface="Arial"/>
              </a:defRPr>
            </a:pPr>
            <a:r>
              <a:t>ملاحظات روش‌شناختی و مسیر گزارش‌دهی آکادمیک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392987" y="475488"/>
            <a:ext cx="3238386" cy="2923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rtl="1">
              <a:defRPr sz="1300">
                <a:solidFill>
                  <a:srgbClr val="575C63"/>
                </a:solidFill>
                <a:latin typeface="Times New Roman"/>
              </a:defRPr>
            </a:pPr>
            <a:r>
              <a:t>Methodological notes and academic reporting</a:t>
            </a:r>
          </a:p>
        </p:txBody>
      </p:sp>
      <p:sp>
        <p:nvSpPr>
          <p:cNvPr id="9" name="Rectangle 8"/>
          <p:cNvSpPr/>
          <p:nvPr/>
        </p:nvSpPr>
        <p:spPr>
          <a:xfrm>
            <a:off x="548640" y="1234440"/>
            <a:ext cx="2468880" cy="420624"/>
          </a:xfrm>
          <a:prstGeom prst="rect">
            <a:avLst/>
          </a:prstGeom>
          <a:solidFill>
            <a:srgbClr val="092D5A"/>
          </a:solidFill>
          <a:ln w="15240">
            <a:solidFill>
              <a:srgbClr val="092D5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45720" rIns="45720" rtlCol="0" anchor="ctr"/>
          <a:lstStyle/>
          <a:p>
            <a:pPr algn="ctr" rtl="1">
              <a:defRPr sz="1350" b="1">
                <a:solidFill>
                  <a:srgbClr val="FFFFFF"/>
                </a:solidFill>
                <a:latin typeface="Arial"/>
              </a:defRPr>
            </a:pPr>
            <a:r>
              <a:t>طراحی / مسئله</a:t>
            </a:r>
          </a:p>
        </p:txBody>
      </p:sp>
      <p:sp>
        <p:nvSpPr>
          <p:cNvPr id="10" name="Rectangle 9"/>
          <p:cNvSpPr/>
          <p:nvPr/>
        </p:nvSpPr>
        <p:spPr>
          <a:xfrm>
            <a:off x="3017520" y="1234440"/>
            <a:ext cx="2971800" cy="420624"/>
          </a:xfrm>
          <a:prstGeom prst="rect">
            <a:avLst/>
          </a:prstGeom>
          <a:solidFill>
            <a:srgbClr val="092D5A"/>
          </a:solidFill>
          <a:ln w="15240">
            <a:solidFill>
              <a:srgbClr val="092D5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45720" rIns="45720" rtlCol="0" anchor="ctr"/>
          <a:lstStyle/>
          <a:p>
            <a:pPr algn="ctr" rtl="1">
              <a:defRPr sz="1350" b="1">
                <a:solidFill>
                  <a:srgbClr val="FFFFFF"/>
                </a:solidFill>
                <a:latin typeface="Arial"/>
              </a:defRPr>
            </a:pPr>
            <a:r>
              <a:t>آزمون پیشنهادی</a:t>
            </a:r>
          </a:p>
        </p:txBody>
      </p:sp>
      <p:sp>
        <p:nvSpPr>
          <p:cNvPr id="11" name="Rectangle 10"/>
          <p:cNvSpPr/>
          <p:nvPr/>
        </p:nvSpPr>
        <p:spPr>
          <a:xfrm>
            <a:off x="5989320" y="1234440"/>
            <a:ext cx="2788920" cy="420624"/>
          </a:xfrm>
          <a:prstGeom prst="rect">
            <a:avLst/>
          </a:prstGeom>
          <a:solidFill>
            <a:srgbClr val="092D5A"/>
          </a:solidFill>
          <a:ln w="15240">
            <a:solidFill>
              <a:srgbClr val="092D5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45720" rIns="45720" rtlCol="0" anchor="ctr"/>
          <a:lstStyle/>
          <a:p>
            <a:pPr algn="ctr" rtl="1">
              <a:defRPr sz="1350" b="1">
                <a:solidFill>
                  <a:srgbClr val="FFFFFF"/>
                </a:solidFill>
                <a:latin typeface="Arial"/>
              </a:defRPr>
            </a:pPr>
            <a:r>
              <a:t>فرض‌های کلیدی</a:t>
            </a:r>
          </a:p>
        </p:txBody>
      </p:sp>
      <p:sp>
        <p:nvSpPr>
          <p:cNvPr id="12" name="Rectangle 11"/>
          <p:cNvSpPr/>
          <p:nvPr/>
        </p:nvSpPr>
        <p:spPr>
          <a:xfrm>
            <a:off x="8778240" y="1234440"/>
            <a:ext cx="2971800" cy="420624"/>
          </a:xfrm>
          <a:prstGeom prst="rect">
            <a:avLst/>
          </a:prstGeom>
          <a:solidFill>
            <a:srgbClr val="092D5A"/>
          </a:solidFill>
          <a:ln w="15240">
            <a:solidFill>
              <a:srgbClr val="092D5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45720" rIns="45720" rtlCol="0" anchor="ctr"/>
          <a:lstStyle/>
          <a:p>
            <a:pPr algn="ctr" rtl="1">
              <a:defRPr sz="1350" b="1">
                <a:solidFill>
                  <a:srgbClr val="FFFFFF"/>
                </a:solidFill>
                <a:latin typeface="Arial"/>
              </a:defRPr>
            </a:pPr>
            <a:r>
              <a:t>اندازه اثر / گزارش</a:t>
            </a:r>
          </a:p>
        </p:txBody>
      </p:sp>
      <p:sp>
        <p:nvSpPr>
          <p:cNvPr id="13" name="Rectangle 12"/>
          <p:cNvSpPr/>
          <p:nvPr/>
        </p:nvSpPr>
        <p:spPr>
          <a:xfrm>
            <a:off x="548640" y="1655064"/>
            <a:ext cx="2468880" cy="585216"/>
          </a:xfrm>
          <a:prstGeom prst="rect">
            <a:avLst/>
          </a:prstGeom>
          <a:solidFill>
            <a:srgbClr val="F7F9FC"/>
          </a:solidFill>
          <a:ln w="15240">
            <a:solidFill>
              <a:srgbClr val="CDDAE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45720" rIns="45720" rtlCol="0" anchor="ctr"/>
          <a:lstStyle/>
          <a:p>
            <a:pPr algn="ctr" rtl="1">
              <a:defRPr sz="1150" b="0">
                <a:solidFill>
                  <a:srgbClr val="1E1E1E"/>
                </a:solidFill>
                <a:latin typeface="Arial"/>
              </a:defRPr>
            </a:pPr>
            <a:r>
              <a:t>یک متغیر اسمی</a:t>
            </a:r>
          </a:p>
          <a:p>
            <a:pPr algn="ctr" rtl="1">
              <a:defRPr sz="1150" b="0">
                <a:solidFill>
                  <a:srgbClr val="1E1E1E"/>
                </a:solidFill>
                <a:latin typeface="Arial"/>
              </a:defRPr>
            </a:pPr>
            <a:r>
              <a:t>در برابر توزیع نظری</a:t>
            </a:r>
          </a:p>
        </p:txBody>
      </p:sp>
      <p:sp>
        <p:nvSpPr>
          <p:cNvPr id="14" name="Rectangle 13"/>
          <p:cNvSpPr/>
          <p:nvPr/>
        </p:nvSpPr>
        <p:spPr>
          <a:xfrm>
            <a:off x="3017520" y="1655064"/>
            <a:ext cx="2971800" cy="585216"/>
          </a:xfrm>
          <a:prstGeom prst="rect">
            <a:avLst/>
          </a:prstGeom>
          <a:solidFill>
            <a:srgbClr val="F7F9FC"/>
          </a:solidFill>
          <a:ln w="15240">
            <a:solidFill>
              <a:srgbClr val="CDDAE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45720" rIns="45720" rtlCol="0" anchor="ctr"/>
          <a:lstStyle/>
          <a:p>
            <a:pPr algn="ctr" rtl="1">
              <a:defRPr sz="1150" b="0">
                <a:solidFill>
                  <a:srgbClr val="1E1E1E"/>
                </a:solidFill>
                <a:latin typeface="Arial"/>
              </a:defRPr>
            </a:pPr>
            <a:r>
              <a:t>Chi-Square</a:t>
            </a:r>
          </a:p>
          <a:p>
            <a:pPr algn="ctr" rtl="1">
              <a:defRPr sz="1150" b="0">
                <a:solidFill>
                  <a:srgbClr val="1E1E1E"/>
                </a:solidFill>
                <a:latin typeface="Arial"/>
              </a:defRPr>
            </a:pPr>
            <a:r>
              <a:t>Goodness-of-Fit</a:t>
            </a:r>
          </a:p>
        </p:txBody>
      </p:sp>
      <p:sp>
        <p:nvSpPr>
          <p:cNvPr id="15" name="Rectangle 14"/>
          <p:cNvSpPr/>
          <p:nvPr/>
        </p:nvSpPr>
        <p:spPr>
          <a:xfrm>
            <a:off x="5989320" y="1655064"/>
            <a:ext cx="2788920" cy="585216"/>
          </a:xfrm>
          <a:prstGeom prst="rect">
            <a:avLst/>
          </a:prstGeom>
          <a:solidFill>
            <a:srgbClr val="F7F9FC"/>
          </a:solidFill>
          <a:ln w="15240">
            <a:solidFill>
              <a:srgbClr val="CDDAE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45720" rIns="45720" rtlCol="0" anchor="ctr"/>
          <a:lstStyle/>
          <a:p>
            <a:pPr algn="ctr" rtl="1">
              <a:defRPr sz="1150" b="0">
                <a:solidFill>
                  <a:srgbClr val="1E1E1E"/>
                </a:solidFill>
                <a:latin typeface="Arial"/>
              </a:defRPr>
            </a:pPr>
            <a:r>
              <a:t>استقلال مشاهدات</a:t>
            </a:r>
          </a:p>
          <a:p>
            <a:pPr algn="ctr" rtl="1">
              <a:defRPr sz="1150" b="0">
                <a:solidFill>
                  <a:srgbClr val="1E1E1E"/>
                </a:solidFill>
                <a:latin typeface="Arial"/>
              </a:defRPr>
            </a:pPr>
            <a:r>
              <a:t>کفایت فراوانی مورد انتظار</a:t>
            </a:r>
          </a:p>
        </p:txBody>
      </p:sp>
      <p:sp>
        <p:nvSpPr>
          <p:cNvPr id="16" name="Rectangle 15"/>
          <p:cNvSpPr/>
          <p:nvPr/>
        </p:nvSpPr>
        <p:spPr>
          <a:xfrm>
            <a:off x="8778240" y="1655064"/>
            <a:ext cx="2971800" cy="585216"/>
          </a:xfrm>
          <a:prstGeom prst="rect">
            <a:avLst/>
          </a:prstGeom>
          <a:solidFill>
            <a:srgbClr val="F7F9FC"/>
          </a:solidFill>
          <a:ln w="15240">
            <a:solidFill>
              <a:srgbClr val="CDDAE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45720" rIns="45720" rtlCol="0" anchor="ctr"/>
          <a:lstStyle/>
          <a:p>
            <a:pPr algn="ctr" rtl="1">
              <a:defRPr sz="1150" b="0">
                <a:solidFill>
                  <a:srgbClr val="1E1E1E"/>
                </a:solidFill>
                <a:latin typeface="Arial"/>
              </a:defRPr>
            </a:pPr>
            <a:r>
              <a:t>χ², df, p-value</a:t>
            </a:r>
          </a:p>
          <a:p>
            <a:pPr algn="ctr" rtl="1">
              <a:defRPr sz="1150" b="0">
                <a:solidFill>
                  <a:srgbClr val="1E1E1E"/>
                </a:solidFill>
                <a:latin typeface="Arial"/>
              </a:defRPr>
            </a:pPr>
            <a:r>
              <a:t>و نسبت‌های مشاهده‌شده</a:t>
            </a:r>
          </a:p>
        </p:txBody>
      </p:sp>
      <p:sp>
        <p:nvSpPr>
          <p:cNvPr id="17" name="Rectangle 16"/>
          <p:cNvSpPr/>
          <p:nvPr/>
        </p:nvSpPr>
        <p:spPr>
          <a:xfrm>
            <a:off x="548640" y="2240280"/>
            <a:ext cx="2468880" cy="585216"/>
          </a:xfrm>
          <a:prstGeom prst="rect">
            <a:avLst/>
          </a:prstGeom>
          <a:solidFill>
            <a:srgbClr val="FFFFFF"/>
          </a:solidFill>
          <a:ln w="15240">
            <a:solidFill>
              <a:srgbClr val="CDDAE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45720" rIns="45720" rtlCol="0" anchor="ctr"/>
          <a:lstStyle/>
          <a:p>
            <a:pPr algn="ctr" rtl="1">
              <a:defRPr sz="1150" b="0">
                <a:solidFill>
                  <a:srgbClr val="1E1E1E"/>
                </a:solidFill>
                <a:latin typeface="Arial"/>
              </a:defRPr>
            </a:pPr>
            <a:r>
              <a:t>دو متغیر اسمی</a:t>
            </a:r>
          </a:p>
          <a:p>
            <a:pPr algn="ctr" rtl="1">
              <a:defRPr sz="1150" b="0">
                <a:solidFill>
                  <a:srgbClr val="1E1E1E"/>
                </a:solidFill>
                <a:latin typeface="Arial"/>
              </a:defRPr>
            </a:pPr>
            <a:r>
              <a:t>مشاهدات مستقل</a:t>
            </a:r>
          </a:p>
        </p:txBody>
      </p:sp>
      <p:sp>
        <p:nvSpPr>
          <p:cNvPr id="18" name="Rectangle 17"/>
          <p:cNvSpPr/>
          <p:nvPr/>
        </p:nvSpPr>
        <p:spPr>
          <a:xfrm>
            <a:off x="3017520" y="2240280"/>
            <a:ext cx="2971800" cy="585216"/>
          </a:xfrm>
          <a:prstGeom prst="rect">
            <a:avLst/>
          </a:prstGeom>
          <a:solidFill>
            <a:srgbClr val="FFFFFF"/>
          </a:solidFill>
          <a:ln w="15240">
            <a:solidFill>
              <a:srgbClr val="CDDAE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45720" rIns="45720" rtlCol="0" anchor="ctr"/>
          <a:lstStyle/>
          <a:p>
            <a:pPr algn="ctr" rtl="1">
              <a:defRPr sz="1150" b="0">
                <a:solidFill>
                  <a:srgbClr val="1E1E1E"/>
                </a:solidFill>
                <a:latin typeface="Arial"/>
              </a:defRPr>
            </a:pPr>
            <a:r>
              <a:t>Chi-Square</a:t>
            </a:r>
          </a:p>
          <a:p>
            <a:pPr algn="ctr" rtl="1">
              <a:defRPr sz="1150" b="0">
                <a:solidFill>
                  <a:srgbClr val="1E1E1E"/>
                </a:solidFill>
                <a:latin typeface="Arial"/>
              </a:defRPr>
            </a:pPr>
            <a:r>
              <a:t>Independence</a:t>
            </a:r>
          </a:p>
        </p:txBody>
      </p:sp>
      <p:sp>
        <p:nvSpPr>
          <p:cNvPr id="19" name="Rectangle 18"/>
          <p:cNvSpPr/>
          <p:nvPr/>
        </p:nvSpPr>
        <p:spPr>
          <a:xfrm>
            <a:off x="5989320" y="2240280"/>
            <a:ext cx="2788920" cy="585216"/>
          </a:xfrm>
          <a:prstGeom prst="rect">
            <a:avLst/>
          </a:prstGeom>
          <a:solidFill>
            <a:srgbClr val="FFFFFF"/>
          </a:solidFill>
          <a:ln w="15240">
            <a:solidFill>
              <a:srgbClr val="CDDAE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45720" rIns="45720" rtlCol="0" anchor="ctr"/>
          <a:lstStyle/>
          <a:p>
            <a:pPr algn="ctr" rtl="1">
              <a:defRPr sz="1150" b="0">
                <a:solidFill>
                  <a:srgbClr val="1E1E1E"/>
                </a:solidFill>
                <a:latin typeface="Arial"/>
              </a:defRPr>
            </a:pPr>
            <a:r>
              <a:t>استقلال مشاهدات</a:t>
            </a:r>
          </a:p>
          <a:p>
            <a:pPr algn="ctr" rtl="1">
              <a:defRPr sz="1150" b="0">
                <a:solidFill>
                  <a:srgbClr val="1E1E1E"/>
                </a:solidFill>
                <a:latin typeface="Arial"/>
              </a:defRPr>
            </a:pPr>
            <a:r>
              <a:t>Expected Frequency مناسب</a:t>
            </a:r>
          </a:p>
        </p:txBody>
      </p:sp>
      <p:sp>
        <p:nvSpPr>
          <p:cNvPr id="20" name="Rectangle 19"/>
          <p:cNvSpPr/>
          <p:nvPr/>
        </p:nvSpPr>
        <p:spPr>
          <a:xfrm>
            <a:off x="8778240" y="2240280"/>
            <a:ext cx="2971800" cy="585216"/>
          </a:xfrm>
          <a:prstGeom prst="rect">
            <a:avLst/>
          </a:prstGeom>
          <a:solidFill>
            <a:srgbClr val="FFFFFF"/>
          </a:solidFill>
          <a:ln w="15240">
            <a:solidFill>
              <a:srgbClr val="CDDAE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45720" rIns="45720" rtlCol="0" anchor="ctr"/>
          <a:lstStyle/>
          <a:p>
            <a:pPr algn="ctr" rtl="1">
              <a:defRPr sz="1150" b="0">
                <a:solidFill>
                  <a:srgbClr val="1E1E1E"/>
                </a:solidFill>
                <a:latin typeface="Arial"/>
              </a:defRPr>
            </a:pPr>
            <a:r>
              <a:t>χ², df, p-value</a:t>
            </a:r>
          </a:p>
          <a:p>
            <a:pPr algn="ctr" rtl="1">
              <a:defRPr sz="1150" b="0">
                <a:solidFill>
                  <a:srgbClr val="1E1E1E"/>
                </a:solidFill>
                <a:latin typeface="Arial"/>
              </a:defRPr>
            </a:pPr>
            <a:r>
              <a:t>Phi یا Cramer’s V</a:t>
            </a:r>
          </a:p>
        </p:txBody>
      </p:sp>
      <p:sp>
        <p:nvSpPr>
          <p:cNvPr id="21" name="Rectangle 20"/>
          <p:cNvSpPr/>
          <p:nvPr/>
        </p:nvSpPr>
        <p:spPr>
          <a:xfrm>
            <a:off x="548640" y="2825496"/>
            <a:ext cx="2468880" cy="585216"/>
          </a:xfrm>
          <a:prstGeom prst="rect">
            <a:avLst/>
          </a:prstGeom>
          <a:solidFill>
            <a:srgbClr val="F7F9FC"/>
          </a:solidFill>
          <a:ln w="15240">
            <a:solidFill>
              <a:srgbClr val="CDDAE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45720" rIns="45720" rtlCol="0" anchor="ctr"/>
          <a:lstStyle/>
          <a:p>
            <a:pPr algn="ctr" rtl="1">
              <a:defRPr sz="1150" b="0">
                <a:solidFill>
                  <a:srgbClr val="1E1E1E"/>
                </a:solidFill>
                <a:latin typeface="Arial"/>
              </a:defRPr>
            </a:pPr>
            <a:r>
              <a:t>جدول ۲×۲ با فراوانی کم</a:t>
            </a:r>
          </a:p>
        </p:txBody>
      </p:sp>
      <p:sp>
        <p:nvSpPr>
          <p:cNvPr id="22" name="Rectangle 21"/>
          <p:cNvSpPr/>
          <p:nvPr/>
        </p:nvSpPr>
        <p:spPr>
          <a:xfrm>
            <a:off x="3017520" y="2825496"/>
            <a:ext cx="2971800" cy="585216"/>
          </a:xfrm>
          <a:prstGeom prst="rect">
            <a:avLst/>
          </a:prstGeom>
          <a:solidFill>
            <a:srgbClr val="F7F9FC"/>
          </a:solidFill>
          <a:ln w="15240">
            <a:solidFill>
              <a:srgbClr val="CDDAE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45720" rIns="45720" rtlCol="0" anchor="ctr"/>
          <a:lstStyle/>
          <a:p>
            <a:pPr algn="ctr" rtl="1">
              <a:defRPr sz="1150" b="0">
                <a:solidFill>
                  <a:srgbClr val="1E1E1E"/>
                </a:solidFill>
                <a:latin typeface="Arial"/>
              </a:defRPr>
            </a:pPr>
            <a:r>
              <a:t>Fisher’s Exact</a:t>
            </a:r>
          </a:p>
          <a:p>
            <a:pPr algn="ctr" rtl="1">
              <a:defRPr sz="1150" b="0">
                <a:solidFill>
                  <a:srgbClr val="1E1E1E"/>
                </a:solidFill>
                <a:latin typeface="Arial"/>
              </a:defRPr>
            </a:pPr>
            <a:r>
              <a:t>Test</a:t>
            </a:r>
          </a:p>
        </p:txBody>
      </p:sp>
      <p:sp>
        <p:nvSpPr>
          <p:cNvPr id="23" name="Rectangle 22"/>
          <p:cNvSpPr/>
          <p:nvPr/>
        </p:nvSpPr>
        <p:spPr>
          <a:xfrm>
            <a:off x="5989320" y="2825496"/>
            <a:ext cx="2788920" cy="585216"/>
          </a:xfrm>
          <a:prstGeom prst="rect">
            <a:avLst/>
          </a:prstGeom>
          <a:solidFill>
            <a:srgbClr val="F7F9FC"/>
          </a:solidFill>
          <a:ln w="15240">
            <a:solidFill>
              <a:srgbClr val="CDDAE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45720" rIns="45720" rtlCol="0" anchor="ctr"/>
          <a:lstStyle/>
          <a:p>
            <a:pPr algn="ctr" rtl="1">
              <a:defRPr sz="1150" b="0">
                <a:solidFill>
                  <a:srgbClr val="1E1E1E"/>
                </a:solidFill>
                <a:latin typeface="Arial"/>
              </a:defRPr>
            </a:pPr>
            <a:r>
              <a:t>مشاهدات مستقل</a:t>
            </a:r>
          </a:p>
          <a:p>
            <a:pPr algn="ctr" rtl="1">
              <a:defRPr sz="1150" b="0">
                <a:solidFill>
                  <a:srgbClr val="1E1E1E"/>
                </a:solidFill>
                <a:latin typeface="Arial"/>
              </a:defRPr>
            </a:pPr>
            <a:r>
              <a:t>جدول کوچک/کم‌فراوانی</a:t>
            </a:r>
          </a:p>
        </p:txBody>
      </p:sp>
      <p:sp>
        <p:nvSpPr>
          <p:cNvPr id="24" name="Rectangle 23"/>
          <p:cNvSpPr/>
          <p:nvPr/>
        </p:nvSpPr>
        <p:spPr>
          <a:xfrm>
            <a:off x="8778240" y="2825496"/>
            <a:ext cx="2971800" cy="585216"/>
          </a:xfrm>
          <a:prstGeom prst="rect">
            <a:avLst/>
          </a:prstGeom>
          <a:solidFill>
            <a:srgbClr val="F7F9FC"/>
          </a:solidFill>
          <a:ln w="15240">
            <a:solidFill>
              <a:srgbClr val="CDDAE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45720" rIns="45720" rtlCol="0" anchor="ctr"/>
          <a:lstStyle/>
          <a:p>
            <a:pPr algn="ctr" rtl="1">
              <a:defRPr sz="1150" b="0">
                <a:solidFill>
                  <a:srgbClr val="1E1E1E"/>
                </a:solidFill>
                <a:latin typeface="Arial"/>
              </a:defRPr>
            </a:pPr>
            <a:r>
              <a:t>p exact</a:t>
            </a:r>
          </a:p>
          <a:p>
            <a:pPr algn="ctr" rtl="1">
              <a:defRPr sz="1150" b="0">
                <a:solidFill>
                  <a:srgbClr val="1E1E1E"/>
                </a:solidFill>
                <a:latin typeface="Arial"/>
              </a:defRPr>
            </a:pPr>
            <a:r>
              <a:t>Odds Ratio</a:t>
            </a:r>
          </a:p>
        </p:txBody>
      </p:sp>
      <p:sp>
        <p:nvSpPr>
          <p:cNvPr id="25" name="Rectangle 24"/>
          <p:cNvSpPr/>
          <p:nvPr/>
        </p:nvSpPr>
        <p:spPr>
          <a:xfrm>
            <a:off x="548640" y="3410712"/>
            <a:ext cx="2468880" cy="585216"/>
          </a:xfrm>
          <a:prstGeom prst="rect">
            <a:avLst/>
          </a:prstGeom>
          <a:solidFill>
            <a:srgbClr val="FFFFFF"/>
          </a:solidFill>
          <a:ln w="15240">
            <a:solidFill>
              <a:srgbClr val="CDDAE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45720" rIns="45720" rtlCol="0" anchor="ctr"/>
          <a:lstStyle/>
          <a:p>
            <a:pPr algn="ctr" rtl="1">
              <a:defRPr sz="1150" b="0">
                <a:solidFill>
                  <a:srgbClr val="1E1E1E"/>
                </a:solidFill>
                <a:latin typeface="Arial"/>
              </a:defRPr>
            </a:pPr>
            <a:r>
              <a:t>دو اندازه‌گیری زوجی</a:t>
            </a:r>
          </a:p>
          <a:p>
            <a:pPr algn="ctr" rtl="1">
              <a:defRPr sz="1150" b="0">
                <a:solidFill>
                  <a:srgbClr val="1E1E1E"/>
                </a:solidFill>
                <a:latin typeface="Arial"/>
              </a:defRPr>
            </a:pPr>
            <a:r>
              <a:t>برای متغیر باینری</a:t>
            </a:r>
          </a:p>
        </p:txBody>
      </p:sp>
      <p:sp>
        <p:nvSpPr>
          <p:cNvPr id="26" name="Rectangle 25"/>
          <p:cNvSpPr/>
          <p:nvPr/>
        </p:nvSpPr>
        <p:spPr>
          <a:xfrm>
            <a:off x="3017520" y="3410712"/>
            <a:ext cx="2971800" cy="585216"/>
          </a:xfrm>
          <a:prstGeom prst="rect">
            <a:avLst/>
          </a:prstGeom>
          <a:solidFill>
            <a:srgbClr val="FFFFFF"/>
          </a:solidFill>
          <a:ln w="15240">
            <a:solidFill>
              <a:srgbClr val="CDDAE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45720" rIns="45720" rtlCol="0" anchor="ctr"/>
          <a:lstStyle/>
          <a:p>
            <a:pPr algn="ctr" rtl="1">
              <a:defRPr sz="1150" b="0">
                <a:solidFill>
                  <a:srgbClr val="1E1E1E"/>
                </a:solidFill>
                <a:latin typeface="Arial"/>
              </a:defRPr>
            </a:pPr>
            <a:r>
              <a:t>McNemar’s</a:t>
            </a:r>
          </a:p>
          <a:p>
            <a:pPr algn="ctr" rtl="1">
              <a:defRPr sz="1150" b="0">
                <a:solidFill>
                  <a:srgbClr val="1E1E1E"/>
                </a:solidFill>
                <a:latin typeface="Arial"/>
              </a:defRPr>
            </a:pPr>
            <a:r>
              <a:t>Test</a:t>
            </a:r>
          </a:p>
        </p:txBody>
      </p:sp>
      <p:sp>
        <p:nvSpPr>
          <p:cNvPr id="27" name="Rectangle 26"/>
          <p:cNvSpPr/>
          <p:nvPr/>
        </p:nvSpPr>
        <p:spPr>
          <a:xfrm>
            <a:off x="5989320" y="3410712"/>
            <a:ext cx="2788920" cy="585216"/>
          </a:xfrm>
          <a:prstGeom prst="rect">
            <a:avLst/>
          </a:prstGeom>
          <a:solidFill>
            <a:srgbClr val="FFFFFF"/>
          </a:solidFill>
          <a:ln w="15240">
            <a:solidFill>
              <a:srgbClr val="CDDAE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45720" rIns="45720" rtlCol="0" anchor="ctr"/>
          <a:lstStyle/>
          <a:p>
            <a:pPr algn="ctr" rtl="1">
              <a:defRPr sz="1150" b="0">
                <a:solidFill>
                  <a:srgbClr val="1E1E1E"/>
                </a:solidFill>
                <a:latin typeface="Arial"/>
              </a:defRPr>
            </a:pPr>
            <a:r>
              <a:t>جفت بودن داده‌ها</a:t>
            </a:r>
          </a:p>
          <a:p>
            <a:pPr algn="ctr" rtl="1">
              <a:defRPr sz="1150" b="0">
                <a:solidFill>
                  <a:srgbClr val="1E1E1E"/>
                </a:solidFill>
                <a:latin typeface="Arial"/>
              </a:defRPr>
            </a:pPr>
            <a:r>
              <a:t>استقلال بین جفت‌ها</a:t>
            </a:r>
          </a:p>
        </p:txBody>
      </p:sp>
      <p:sp>
        <p:nvSpPr>
          <p:cNvPr id="28" name="Rectangle 27"/>
          <p:cNvSpPr/>
          <p:nvPr/>
        </p:nvSpPr>
        <p:spPr>
          <a:xfrm>
            <a:off x="8778240" y="3410712"/>
            <a:ext cx="2971800" cy="585216"/>
          </a:xfrm>
          <a:prstGeom prst="rect">
            <a:avLst/>
          </a:prstGeom>
          <a:solidFill>
            <a:srgbClr val="FFFFFF"/>
          </a:solidFill>
          <a:ln w="15240">
            <a:solidFill>
              <a:srgbClr val="CDDAE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45720" rIns="45720" rtlCol="0" anchor="ctr"/>
          <a:lstStyle/>
          <a:p>
            <a:pPr algn="ctr" rtl="1">
              <a:defRPr sz="1150" b="0">
                <a:solidFill>
                  <a:srgbClr val="1E1E1E"/>
                </a:solidFill>
                <a:latin typeface="Arial"/>
              </a:defRPr>
            </a:pPr>
            <a:r>
              <a:t>χ² یا p exact</a:t>
            </a:r>
          </a:p>
          <a:p>
            <a:pPr algn="ctr" rtl="1">
              <a:defRPr sz="1150" b="0">
                <a:solidFill>
                  <a:srgbClr val="1E1E1E"/>
                </a:solidFill>
                <a:latin typeface="Arial"/>
              </a:defRPr>
            </a:pPr>
            <a:r>
              <a:t>Odds Ratio تغییر</a:t>
            </a:r>
          </a:p>
        </p:txBody>
      </p:sp>
      <p:sp>
        <p:nvSpPr>
          <p:cNvPr id="29" name="Rectangle 28"/>
          <p:cNvSpPr/>
          <p:nvPr/>
        </p:nvSpPr>
        <p:spPr>
          <a:xfrm>
            <a:off x="548640" y="3995928"/>
            <a:ext cx="2468880" cy="585216"/>
          </a:xfrm>
          <a:prstGeom prst="rect">
            <a:avLst/>
          </a:prstGeom>
          <a:solidFill>
            <a:srgbClr val="F7F9FC"/>
          </a:solidFill>
          <a:ln w="15240">
            <a:solidFill>
              <a:srgbClr val="CDDAE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45720" rIns="45720" rtlCol="0" anchor="ctr"/>
          <a:lstStyle/>
          <a:p>
            <a:pPr algn="ctr" rtl="1">
              <a:defRPr sz="1150" b="0">
                <a:solidFill>
                  <a:srgbClr val="1E1E1E"/>
                </a:solidFill>
                <a:latin typeface="Arial"/>
              </a:defRPr>
            </a:pPr>
            <a:r>
              <a:t>جدول زوجی چندطبقه</a:t>
            </a:r>
          </a:p>
        </p:txBody>
      </p:sp>
      <p:sp>
        <p:nvSpPr>
          <p:cNvPr id="30" name="Rectangle 29"/>
          <p:cNvSpPr/>
          <p:nvPr/>
        </p:nvSpPr>
        <p:spPr>
          <a:xfrm>
            <a:off x="3017520" y="3995928"/>
            <a:ext cx="2971800" cy="585216"/>
          </a:xfrm>
          <a:prstGeom prst="rect">
            <a:avLst/>
          </a:prstGeom>
          <a:solidFill>
            <a:srgbClr val="F7F9FC"/>
          </a:solidFill>
          <a:ln w="15240">
            <a:solidFill>
              <a:srgbClr val="CDDAE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45720" rIns="45720" rtlCol="0" anchor="ctr"/>
          <a:lstStyle/>
          <a:p>
            <a:pPr algn="ctr" rtl="1">
              <a:defRPr sz="1150" b="0">
                <a:solidFill>
                  <a:srgbClr val="1E1E1E"/>
                </a:solidFill>
                <a:latin typeface="Arial"/>
              </a:defRPr>
            </a:pPr>
            <a:r>
              <a:t>Bowker /</a:t>
            </a:r>
          </a:p>
          <a:p>
            <a:pPr algn="ctr" rtl="1">
              <a:defRPr sz="1150" b="0">
                <a:solidFill>
                  <a:srgbClr val="1E1E1E"/>
                </a:solidFill>
                <a:latin typeface="Arial"/>
              </a:defRPr>
            </a:pPr>
            <a:r>
              <a:t>Stuart–Maxwell</a:t>
            </a:r>
          </a:p>
        </p:txBody>
      </p:sp>
      <p:sp>
        <p:nvSpPr>
          <p:cNvPr id="31" name="Rectangle 30"/>
          <p:cNvSpPr/>
          <p:nvPr/>
        </p:nvSpPr>
        <p:spPr>
          <a:xfrm>
            <a:off x="5989320" y="3995928"/>
            <a:ext cx="2788920" cy="585216"/>
          </a:xfrm>
          <a:prstGeom prst="rect">
            <a:avLst/>
          </a:prstGeom>
          <a:solidFill>
            <a:srgbClr val="F7F9FC"/>
          </a:solidFill>
          <a:ln w="15240">
            <a:solidFill>
              <a:srgbClr val="CDDAE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45720" rIns="45720" rtlCol="0" anchor="ctr"/>
          <a:lstStyle/>
          <a:p>
            <a:pPr algn="ctr" rtl="1">
              <a:defRPr sz="1150" b="0">
                <a:solidFill>
                  <a:srgbClr val="1E1E1E"/>
                </a:solidFill>
                <a:latin typeface="Arial"/>
              </a:defRPr>
            </a:pPr>
            <a:r>
              <a:t>داده‌های paired</a:t>
            </a:r>
          </a:p>
          <a:p>
            <a:pPr algn="ctr" rtl="1">
              <a:defRPr sz="1150" b="0">
                <a:solidFill>
                  <a:srgbClr val="1E1E1E"/>
                </a:solidFill>
                <a:latin typeface="Arial"/>
              </a:defRPr>
            </a:pPr>
            <a:r>
              <a:t>با بیش از دو طبقه</a:t>
            </a:r>
          </a:p>
        </p:txBody>
      </p:sp>
      <p:sp>
        <p:nvSpPr>
          <p:cNvPr id="32" name="Rectangle 31"/>
          <p:cNvSpPr/>
          <p:nvPr/>
        </p:nvSpPr>
        <p:spPr>
          <a:xfrm>
            <a:off x="8778240" y="3995928"/>
            <a:ext cx="2971800" cy="585216"/>
          </a:xfrm>
          <a:prstGeom prst="rect">
            <a:avLst/>
          </a:prstGeom>
          <a:solidFill>
            <a:srgbClr val="F7F9FC"/>
          </a:solidFill>
          <a:ln w="15240">
            <a:solidFill>
              <a:srgbClr val="CDDAE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45720" rIns="45720" rtlCol="0" anchor="ctr"/>
          <a:lstStyle/>
          <a:p>
            <a:pPr algn="ctr" rtl="1">
              <a:defRPr sz="1150" b="0">
                <a:solidFill>
                  <a:srgbClr val="1E1E1E"/>
                </a:solidFill>
                <a:latin typeface="Arial"/>
              </a:defRPr>
            </a:pPr>
            <a:r>
              <a:t>آزمون تقارن یا</a:t>
            </a:r>
          </a:p>
          <a:p>
            <a:pPr algn="ctr" rtl="1">
              <a:defRPr sz="1150" b="0">
                <a:solidFill>
                  <a:srgbClr val="1E1E1E"/>
                </a:solidFill>
                <a:latin typeface="Arial"/>
              </a:defRPr>
            </a:pPr>
            <a:r>
              <a:t>تغییر حاشیه‌ای</a:t>
            </a:r>
          </a:p>
        </p:txBody>
      </p:sp>
      <p:sp>
        <p:nvSpPr>
          <p:cNvPr id="33" name="Rounded Rectangle 32"/>
          <p:cNvSpPr/>
          <p:nvPr/>
        </p:nvSpPr>
        <p:spPr>
          <a:xfrm>
            <a:off x="594360" y="4800600"/>
            <a:ext cx="10972800" cy="914400"/>
          </a:xfrm>
          <a:prstGeom prst="roundRect">
            <a:avLst/>
          </a:prstGeom>
          <a:solidFill>
            <a:srgbClr val="FFFFFF"/>
          </a:solidFill>
          <a:ln w="15240">
            <a:solidFill>
              <a:srgbClr val="1A8C9C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45720" rIns="45720" rtlCol="0" anchor="ctr"/>
          <a:lstStyle/>
          <a:p>
            <a:pPr algn="ctr" rtl="1">
              <a:defRPr sz="1330" b="0">
                <a:solidFill>
                  <a:srgbClr val="1E1E1E"/>
                </a:solidFill>
                <a:latin typeface="Arial"/>
              </a:defRPr>
            </a:pPr>
            <a:r>
              <a:t>الگوی گزارش آکادمیک:</a:t>
            </a:r>
          </a:p>
          <a:p>
            <a:pPr algn="ctr" rtl="1">
              <a:defRPr sz="1330" b="0">
                <a:solidFill>
                  <a:srgbClr val="1E1E1E"/>
                </a:solidFill>
                <a:latin typeface="Arial"/>
              </a:defRPr>
            </a:pPr>
            <a:r>
              <a:t>۱) نوع داده و طراحی مطالعه را مشخص کنید.  ۲) جدول فراوانی/تقاطعی را ارائه دهید.  ۳) آماره آزمون، df، p-value و اندازه اثر را گزارش کنید.  ۴) در صورت نقض فراوانی مورد انتظار، روش دقیق، Monte Carlo یا آزمون جایگزین را توضیح دهید.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881</Words>
  <Application>Microsoft Office PowerPoint</Application>
  <PresentationFormat>Widescreen</PresentationFormat>
  <Paragraphs>178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8" baseType="lpstr">
      <vt:lpstr>Arial</vt:lpstr>
      <vt:lpstr>Calibri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>CS</dc:creator>
  <cp:keywords/>
  <dc:description>generated using python-pptx</dc:description>
  <cp:lastModifiedBy>CS</cp:lastModifiedBy>
  <cp:revision>2</cp:revision>
  <dcterms:created xsi:type="dcterms:W3CDTF">2013-01-27T09:14:16Z</dcterms:created>
  <dcterms:modified xsi:type="dcterms:W3CDTF">2026-07-02T00:29:24Z</dcterms:modified>
  <cp:category/>
</cp:coreProperties>
</file>